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5" r:id="rId4"/>
  </p:sldMasterIdLst>
  <p:notesMasterIdLst>
    <p:notesMasterId r:id="rId70"/>
  </p:notesMasterIdLst>
  <p:handoutMasterIdLst>
    <p:handoutMasterId r:id="rId71"/>
  </p:handoutMasterIdLst>
  <p:sldIdLst>
    <p:sldId id="376" r:id="rId5"/>
    <p:sldId id="390" r:id="rId6"/>
    <p:sldId id="389" r:id="rId7"/>
    <p:sldId id="398" r:id="rId8"/>
    <p:sldId id="519" r:id="rId9"/>
    <p:sldId id="379" r:id="rId10"/>
    <p:sldId id="521" r:id="rId11"/>
    <p:sldId id="392" r:id="rId12"/>
    <p:sldId id="491" r:id="rId13"/>
    <p:sldId id="381" r:id="rId14"/>
    <p:sldId id="493" r:id="rId15"/>
    <p:sldId id="403" r:id="rId16"/>
    <p:sldId id="404" r:id="rId17"/>
    <p:sldId id="407" r:id="rId18"/>
    <p:sldId id="408" r:id="rId19"/>
    <p:sldId id="411" r:id="rId20"/>
    <p:sldId id="410" r:id="rId21"/>
    <p:sldId id="414" r:id="rId22"/>
    <p:sldId id="506" r:id="rId23"/>
    <p:sldId id="419" r:id="rId24"/>
    <p:sldId id="502" r:id="rId25"/>
    <p:sldId id="396" r:id="rId26"/>
    <p:sldId id="500" r:id="rId27"/>
    <p:sldId id="501" r:id="rId28"/>
    <p:sldId id="497" r:id="rId29"/>
    <p:sldId id="522" r:id="rId30"/>
    <p:sldId id="428" r:id="rId31"/>
    <p:sldId id="429" r:id="rId32"/>
    <p:sldId id="433" r:id="rId33"/>
    <p:sldId id="439" r:id="rId34"/>
    <p:sldId id="440" r:id="rId35"/>
    <p:sldId id="442" r:id="rId36"/>
    <p:sldId id="383" r:id="rId37"/>
    <p:sldId id="445" r:id="rId38"/>
    <p:sldId id="446" r:id="rId39"/>
    <p:sldId id="512" r:id="rId40"/>
    <p:sldId id="513" r:id="rId41"/>
    <p:sldId id="541" r:id="rId42"/>
    <p:sldId id="451" r:id="rId43"/>
    <p:sldId id="524" r:id="rId44"/>
    <p:sldId id="453" r:id="rId45"/>
    <p:sldId id="454" r:id="rId46"/>
    <p:sldId id="525" r:id="rId47"/>
    <p:sldId id="526" r:id="rId48"/>
    <p:sldId id="527" r:id="rId49"/>
    <p:sldId id="528" r:id="rId50"/>
    <p:sldId id="462" r:id="rId51"/>
    <p:sldId id="464" r:id="rId52"/>
    <p:sldId id="530" r:id="rId53"/>
    <p:sldId id="531" r:id="rId54"/>
    <p:sldId id="532" r:id="rId55"/>
    <p:sldId id="533" r:id="rId56"/>
    <p:sldId id="471" r:id="rId57"/>
    <p:sldId id="534" r:id="rId58"/>
    <p:sldId id="472" r:id="rId59"/>
    <p:sldId id="475" r:id="rId60"/>
    <p:sldId id="476" r:id="rId61"/>
    <p:sldId id="535" r:id="rId62"/>
    <p:sldId id="536" r:id="rId63"/>
    <p:sldId id="537" r:id="rId64"/>
    <p:sldId id="538" r:id="rId65"/>
    <p:sldId id="539" r:id="rId66"/>
    <p:sldId id="540" r:id="rId67"/>
    <p:sldId id="387" r:id="rId68"/>
    <p:sldId id="518" r:id="rId6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296" userDrawn="1">
          <p15:clr>
            <a:srgbClr val="A4A3A4"/>
          </p15:clr>
        </p15:guide>
        <p15:guide id="4" orient="horz" pos="576" userDrawn="1">
          <p15:clr>
            <a:srgbClr val="A4A3A4"/>
          </p15:clr>
        </p15:guide>
        <p15:guide id="5" orient="horz" pos="936" userDrawn="1">
          <p15:clr>
            <a:srgbClr val="A4A3A4"/>
          </p15:clr>
        </p15:guide>
        <p15:guide id="6" orient="horz" pos="624" userDrawn="1">
          <p15:clr>
            <a:srgbClr val="A4A3A4"/>
          </p15:clr>
        </p15:guide>
        <p15:guide id="7" pos="336" userDrawn="1">
          <p15:clr>
            <a:srgbClr val="A4A3A4"/>
          </p15:clr>
        </p15:guide>
        <p15:guide id="8" pos="1728" userDrawn="1">
          <p15:clr>
            <a:srgbClr val="A4A3A4"/>
          </p15:clr>
        </p15:guide>
        <p15:guide id="9" pos="2520" userDrawn="1">
          <p15:clr>
            <a:srgbClr val="A4A3A4"/>
          </p15:clr>
        </p15:guide>
        <p15:guide id="10" orient="horz" pos="2496" userDrawn="1">
          <p15:clr>
            <a:srgbClr val="A4A3A4"/>
          </p15:clr>
        </p15:guide>
        <p15:guide id="11" pos="1440" userDrawn="1">
          <p15:clr>
            <a:srgbClr val="A4A3A4"/>
          </p15:clr>
        </p15:guide>
        <p15:guide id="12" pos="552"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4A52"/>
    <a:srgbClr val="617A98"/>
    <a:srgbClr val="0D0D0D"/>
    <a:srgbClr val="A9C1DF"/>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3" autoAdjust="0"/>
    <p:restoredTop sz="95388" autoAdjust="0"/>
  </p:normalViewPr>
  <p:slideViewPr>
    <p:cSldViewPr snapToGrid="0" showGuides="1">
      <p:cViewPr>
        <p:scale>
          <a:sx n="75" d="100"/>
          <a:sy n="75" d="100"/>
        </p:scale>
        <p:origin x="1860" y="852"/>
      </p:cViewPr>
      <p:guideLst>
        <p:guide orient="horz" pos="2160"/>
        <p:guide pos="2880"/>
        <p:guide orient="horz" pos="1296"/>
        <p:guide orient="horz" pos="576"/>
        <p:guide orient="horz" pos="936"/>
        <p:guide orient="horz" pos="624"/>
        <p:guide pos="336"/>
        <p:guide pos="1728"/>
        <p:guide pos="2520"/>
        <p:guide orient="horz" pos="2496"/>
        <p:guide pos="1440"/>
        <p:guide pos="552"/>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7" d="100"/>
          <a:sy n="77" d="100"/>
        </p:scale>
        <p:origin x="2730" y="6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1"/>
            <a:ext cx="3169920" cy="481727"/>
          </a:xfrm>
          <a:prstGeom prst="rect">
            <a:avLst/>
          </a:prstGeom>
        </p:spPr>
        <p:txBody>
          <a:bodyPr vert="horz" lIns="95735" tIns="47867" rIns="95735" bIns="47867" rtlCol="0"/>
          <a:lstStyle>
            <a:lvl1pPr algn="l">
              <a:defRPr sz="1300"/>
            </a:lvl1pPr>
          </a:lstStyle>
          <a:p>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9119476"/>
            <a:ext cx="3169920" cy="481726"/>
          </a:xfrm>
          <a:prstGeom prst="rect">
            <a:avLst/>
          </a:prstGeom>
        </p:spPr>
        <p:txBody>
          <a:bodyPr vert="horz" lIns="95735" tIns="47867" rIns="95735" bIns="47867" rtlCol="0" anchor="b"/>
          <a:lstStyle>
            <a:lvl1pPr algn="l">
              <a:defRPr sz="1300"/>
            </a:lvl1pPr>
          </a:lstStyle>
          <a:p>
            <a:endParaRPr lang="en-US" dirty="0"/>
          </a:p>
        </p:txBody>
      </p:sp>
      <p:sp>
        <p:nvSpPr>
          <p:cNvPr id="6" name="Footer Placeholder 3">
            <a:extLst>
              <a:ext uri="{FF2B5EF4-FFF2-40B4-BE49-F238E27FC236}">
                <a16:creationId xmlns:a16="http://schemas.microsoft.com/office/drawing/2014/main" id="{247D16CD-D36D-7928-950F-839579E65490}"/>
              </a:ext>
            </a:extLst>
          </p:cNvPr>
          <p:cNvSpPr txBox="1">
            <a:spLocks/>
          </p:cNvSpPr>
          <p:nvPr/>
        </p:nvSpPr>
        <p:spPr>
          <a:xfrm>
            <a:off x="153244" y="9074130"/>
            <a:ext cx="5762572" cy="518425"/>
          </a:xfrm>
          <a:prstGeom prst="rect">
            <a:avLst/>
          </a:prstGeom>
        </p:spPr>
        <p:txBody>
          <a:bodyPr vert="horz" lIns="100244" tIns="50122" rIns="100244" bIns="50122" rtlCol="0" anchor="b"/>
          <a:lstStyle>
            <a:defPPr>
              <a:defRPr lang="en-US"/>
            </a:defPPr>
            <a:lvl1pPr marL="0" algn="l"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cs typeface="Times New Roman" panose="02020603050405020304" pitchFamily="18" charset="0"/>
              </a:rPr>
              <a:t>Greater Binghamton Chamber of Commerce - 35</a:t>
            </a:r>
            <a:r>
              <a:rPr lang="en-US" sz="900" baseline="30000" dirty="0">
                <a:cs typeface="Times New Roman" panose="02020603050405020304" pitchFamily="18" charset="0"/>
              </a:rPr>
              <a:t>th</a:t>
            </a:r>
            <a:r>
              <a:rPr lang="en-US" sz="900" dirty="0">
                <a:cs typeface="Times New Roman" panose="02020603050405020304" pitchFamily="18" charset="0"/>
              </a:rPr>
              <a:t> Annual Labor &amp; Employment Law Update</a:t>
            </a:r>
          </a:p>
        </p:txBody>
      </p:sp>
      <p:sp>
        <p:nvSpPr>
          <p:cNvPr id="7" name="Slide Number Placeholder 4">
            <a:extLst>
              <a:ext uri="{FF2B5EF4-FFF2-40B4-BE49-F238E27FC236}">
                <a16:creationId xmlns:a16="http://schemas.microsoft.com/office/drawing/2014/main" id="{13B124A7-5AB8-BEAA-80A4-D46CD794703F}"/>
              </a:ext>
            </a:extLst>
          </p:cNvPr>
          <p:cNvSpPr txBox="1">
            <a:spLocks/>
          </p:cNvSpPr>
          <p:nvPr/>
        </p:nvSpPr>
        <p:spPr>
          <a:xfrm>
            <a:off x="4234876" y="9325135"/>
            <a:ext cx="2927083" cy="252905"/>
          </a:xfrm>
          <a:prstGeom prst="rect">
            <a:avLst/>
          </a:prstGeom>
        </p:spPr>
        <p:txBody>
          <a:bodyPr vert="horz" lIns="100244" tIns="50122" rIns="100244" bIns="50122" rtlCol="0" anchor="b"/>
          <a:lstStyle>
            <a:defPPr>
              <a:defRPr lang="en-US"/>
            </a:defPPr>
            <a:lvl1pPr marL="0" algn="r"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2023-October</a:t>
            </a:r>
          </a:p>
        </p:txBody>
      </p:sp>
      <p:cxnSp>
        <p:nvCxnSpPr>
          <p:cNvPr id="8" name="Straight Connector 7">
            <a:extLst>
              <a:ext uri="{FF2B5EF4-FFF2-40B4-BE49-F238E27FC236}">
                <a16:creationId xmlns:a16="http://schemas.microsoft.com/office/drawing/2014/main" id="{26870C92-C81D-7514-4769-CC7DE9A4A011}"/>
              </a:ext>
            </a:extLst>
          </p:cNvPr>
          <p:cNvCxnSpPr>
            <a:cxnSpLocks/>
          </p:cNvCxnSpPr>
          <p:nvPr/>
        </p:nvCxnSpPr>
        <p:spPr>
          <a:xfrm>
            <a:off x="272041" y="9121325"/>
            <a:ext cx="67964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B7A5378-AA71-6DE8-2C80-7FE7895E7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273" y="198081"/>
            <a:ext cx="1481579" cy="518426"/>
          </a:xfrm>
          <a:prstGeom prst="rect">
            <a:avLst/>
          </a:prstGeom>
        </p:spPr>
      </p:pic>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5735" tIns="47867" rIns="95735" bIns="47867" rtlCol="0"/>
          <a:lstStyle>
            <a:lvl1pPr algn="l">
              <a:defRPr sz="1300"/>
            </a:lvl1pPr>
          </a:lstStyle>
          <a:p>
            <a:endParaRPr lang="en-US" noProof="0" dirty="0"/>
          </a:p>
        </p:txBody>
      </p:sp>
      <p:sp>
        <p:nvSpPr>
          <p:cNvPr id="3" name="Date Placeholder 2"/>
          <p:cNvSpPr>
            <a:spLocks noGrp="1"/>
          </p:cNvSpPr>
          <p:nvPr>
            <p:ph type="dt" idx="1"/>
          </p:nvPr>
        </p:nvSpPr>
        <p:spPr>
          <a:xfrm>
            <a:off x="4143587" y="1"/>
            <a:ext cx="3169920" cy="481727"/>
          </a:xfrm>
          <a:prstGeom prst="rect">
            <a:avLst/>
          </a:prstGeom>
        </p:spPr>
        <p:txBody>
          <a:bodyPr vert="horz" lIns="95735" tIns="47867" rIns="95735" bIns="47867" rtlCol="0"/>
          <a:lstStyle>
            <a:lvl1pPr algn="r">
              <a:defRPr sz="1300"/>
            </a:lvl1pPr>
          </a:lstStyle>
          <a:p>
            <a:fld id="{454692AC-01A2-4EFF-966B-504F28E82D7A}" type="datetimeFigureOut">
              <a:rPr lang="en-US" noProof="0" smtClean="0"/>
              <a:t>10/16/2023</a:t>
            </a:fld>
            <a:endParaRPr lang="en-US" noProof="0" dirty="0"/>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5735" tIns="47867" rIns="95735" bIns="47867" rtlCol="0" anchor="ctr"/>
          <a:lstStyle/>
          <a:p>
            <a:endParaRPr lang="en-US" noProof="0"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5735" tIns="47867" rIns="95735" bIns="4786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6"/>
            <a:ext cx="3169920" cy="481726"/>
          </a:xfrm>
          <a:prstGeom prst="rect">
            <a:avLst/>
          </a:prstGeom>
        </p:spPr>
        <p:txBody>
          <a:bodyPr vert="horz" lIns="95735" tIns="47867" rIns="95735" bIns="47867" rtlCol="0" anchor="b"/>
          <a:lstStyle>
            <a:lvl1pPr algn="l">
              <a:defRPr sz="1300"/>
            </a:lvl1pPr>
          </a:lstStyle>
          <a:p>
            <a:endParaRPr lang="en-US" noProof="0" dirty="0"/>
          </a:p>
        </p:txBody>
      </p:sp>
      <p:sp>
        <p:nvSpPr>
          <p:cNvPr id="7" name="Slide Number Placeholder 6"/>
          <p:cNvSpPr>
            <a:spLocks noGrp="1"/>
          </p:cNvSpPr>
          <p:nvPr>
            <p:ph type="sldNum" sz="quarter" idx="5"/>
          </p:nvPr>
        </p:nvSpPr>
        <p:spPr>
          <a:xfrm>
            <a:off x="4143587" y="9119476"/>
            <a:ext cx="3169920" cy="481726"/>
          </a:xfrm>
          <a:prstGeom prst="rect">
            <a:avLst/>
          </a:prstGeom>
        </p:spPr>
        <p:txBody>
          <a:bodyPr vert="horz" lIns="95735" tIns="47867" rIns="95735" bIns="47867" rtlCol="0" anchor="b"/>
          <a:lstStyle>
            <a:lvl1pPr algn="r">
              <a:defRPr sz="1300"/>
            </a:lvl1pPr>
          </a:lstStyle>
          <a:p>
            <a:fld id="{4AED498D-6977-40EC-8E5E-7EB644D5E759}" type="slidenum">
              <a:rPr lang="en-US" noProof="0" smtClean="0"/>
              <a:t>‹#›</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10</a:t>
            </a:fld>
            <a:endParaRPr lang="en-US" noProof="0" dirty="0"/>
          </a:p>
        </p:txBody>
      </p:sp>
    </p:spTree>
    <p:extLst>
      <p:ext uri="{BB962C8B-B14F-4D97-AF65-F5344CB8AC3E}">
        <p14:creationId xmlns:p14="http://schemas.microsoft.com/office/powerpoint/2010/main" val="1049320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11</a:t>
            </a:fld>
            <a:endParaRPr lang="en-US" noProof="0" dirty="0"/>
          </a:p>
        </p:txBody>
      </p:sp>
    </p:spTree>
    <p:extLst>
      <p:ext uri="{BB962C8B-B14F-4D97-AF65-F5344CB8AC3E}">
        <p14:creationId xmlns:p14="http://schemas.microsoft.com/office/powerpoint/2010/main" val="2112551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12</a:t>
            </a:fld>
            <a:endParaRPr lang="en-US" noProof="0" dirty="0"/>
          </a:p>
        </p:txBody>
      </p:sp>
    </p:spTree>
    <p:extLst>
      <p:ext uri="{BB962C8B-B14F-4D97-AF65-F5344CB8AC3E}">
        <p14:creationId xmlns:p14="http://schemas.microsoft.com/office/powerpoint/2010/main" val="92687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13</a:t>
            </a:fld>
            <a:endParaRPr lang="en-US" noProof="0" dirty="0"/>
          </a:p>
        </p:txBody>
      </p:sp>
    </p:spTree>
    <p:extLst>
      <p:ext uri="{BB962C8B-B14F-4D97-AF65-F5344CB8AC3E}">
        <p14:creationId xmlns:p14="http://schemas.microsoft.com/office/powerpoint/2010/main" val="1581294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14</a:t>
            </a:fld>
            <a:endParaRPr lang="en-US" noProof="0" dirty="0"/>
          </a:p>
        </p:txBody>
      </p:sp>
    </p:spTree>
    <p:extLst>
      <p:ext uri="{BB962C8B-B14F-4D97-AF65-F5344CB8AC3E}">
        <p14:creationId xmlns:p14="http://schemas.microsoft.com/office/powerpoint/2010/main" val="2825425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15</a:t>
            </a:fld>
            <a:endParaRPr lang="en-US" noProof="0" dirty="0"/>
          </a:p>
        </p:txBody>
      </p:sp>
    </p:spTree>
    <p:extLst>
      <p:ext uri="{BB962C8B-B14F-4D97-AF65-F5344CB8AC3E}">
        <p14:creationId xmlns:p14="http://schemas.microsoft.com/office/powerpoint/2010/main" val="2959074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16</a:t>
            </a:fld>
            <a:endParaRPr lang="en-US" noProof="0" dirty="0"/>
          </a:p>
        </p:txBody>
      </p:sp>
    </p:spTree>
    <p:extLst>
      <p:ext uri="{BB962C8B-B14F-4D97-AF65-F5344CB8AC3E}">
        <p14:creationId xmlns:p14="http://schemas.microsoft.com/office/powerpoint/2010/main" val="2919697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17</a:t>
            </a:fld>
            <a:endParaRPr lang="en-US" noProof="0" dirty="0"/>
          </a:p>
        </p:txBody>
      </p:sp>
    </p:spTree>
    <p:extLst>
      <p:ext uri="{BB962C8B-B14F-4D97-AF65-F5344CB8AC3E}">
        <p14:creationId xmlns:p14="http://schemas.microsoft.com/office/powerpoint/2010/main" val="1083176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18</a:t>
            </a:fld>
            <a:endParaRPr lang="en-US" noProof="0" dirty="0"/>
          </a:p>
        </p:txBody>
      </p:sp>
    </p:spTree>
    <p:extLst>
      <p:ext uri="{BB962C8B-B14F-4D97-AF65-F5344CB8AC3E}">
        <p14:creationId xmlns:p14="http://schemas.microsoft.com/office/powerpoint/2010/main" val="84462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19</a:t>
            </a:fld>
            <a:endParaRPr lang="en-US" noProof="0" dirty="0"/>
          </a:p>
        </p:txBody>
      </p:sp>
    </p:spTree>
    <p:extLst>
      <p:ext uri="{BB962C8B-B14F-4D97-AF65-F5344CB8AC3E}">
        <p14:creationId xmlns:p14="http://schemas.microsoft.com/office/powerpoint/2010/main" val="2902563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764248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20</a:t>
            </a:fld>
            <a:endParaRPr lang="en-US" noProof="0" dirty="0"/>
          </a:p>
        </p:txBody>
      </p:sp>
    </p:spTree>
    <p:extLst>
      <p:ext uri="{BB962C8B-B14F-4D97-AF65-F5344CB8AC3E}">
        <p14:creationId xmlns:p14="http://schemas.microsoft.com/office/powerpoint/2010/main" val="3202215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21</a:t>
            </a:fld>
            <a:endParaRPr lang="en-US" noProof="0" dirty="0"/>
          </a:p>
        </p:txBody>
      </p:sp>
    </p:spTree>
    <p:extLst>
      <p:ext uri="{BB962C8B-B14F-4D97-AF65-F5344CB8AC3E}">
        <p14:creationId xmlns:p14="http://schemas.microsoft.com/office/powerpoint/2010/main" val="2223696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22</a:t>
            </a:fld>
            <a:endParaRPr lang="en-US" noProof="0" dirty="0"/>
          </a:p>
        </p:txBody>
      </p:sp>
    </p:spTree>
    <p:extLst>
      <p:ext uri="{BB962C8B-B14F-4D97-AF65-F5344CB8AC3E}">
        <p14:creationId xmlns:p14="http://schemas.microsoft.com/office/powerpoint/2010/main" val="687267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23</a:t>
            </a:fld>
            <a:endParaRPr lang="en-US" noProof="0" dirty="0"/>
          </a:p>
        </p:txBody>
      </p:sp>
    </p:spTree>
    <p:extLst>
      <p:ext uri="{BB962C8B-B14F-4D97-AF65-F5344CB8AC3E}">
        <p14:creationId xmlns:p14="http://schemas.microsoft.com/office/powerpoint/2010/main" val="1178931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24</a:t>
            </a:fld>
            <a:endParaRPr lang="en-US" noProof="0" dirty="0"/>
          </a:p>
        </p:txBody>
      </p:sp>
    </p:spTree>
    <p:extLst>
      <p:ext uri="{BB962C8B-B14F-4D97-AF65-F5344CB8AC3E}">
        <p14:creationId xmlns:p14="http://schemas.microsoft.com/office/powerpoint/2010/main" val="24232720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25</a:t>
            </a:fld>
            <a:endParaRPr lang="en-US" noProof="0" dirty="0"/>
          </a:p>
        </p:txBody>
      </p:sp>
    </p:spTree>
    <p:extLst>
      <p:ext uri="{BB962C8B-B14F-4D97-AF65-F5344CB8AC3E}">
        <p14:creationId xmlns:p14="http://schemas.microsoft.com/office/powerpoint/2010/main" val="36992026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26</a:t>
            </a:fld>
            <a:endParaRPr lang="en-US" noProof="0" dirty="0"/>
          </a:p>
        </p:txBody>
      </p:sp>
    </p:spTree>
    <p:extLst>
      <p:ext uri="{BB962C8B-B14F-4D97-AF65-F5344CB8AC3E}">
        <p14:creationId xmlns:p14="http://schemas.microsoft.com/office/powerpoint/2010/main" val="30767737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27</a:t>
            </a:fld>
            <a:endParaRPr lang="en-US" noProof="0" dirty="0"/>
          </a:p>
        </p:txBody>
      </p:sp>
    </p:spTree>
    <p:extLst>
      <p:ext uri="{BB962C8B-B14F-4D97-AF65-F5344CB8AC3E}">
        <p14:creationId xmlns:p14="http://schemas.microsoft.com/office/powerpoint/2010/main" val="1445373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28</a:t>
            </a:fld>
            <a:endParaRPr lang="en-US" noProof="0" dirty="0"/>
          </a:p>
        </p:txBody>
      </p:sp>
    </p:spTree>
    <p:extLst>
      <p:ext uri="{BB962C8B-B14F-4D97-AF65-F5344CB8AC3E}">
        <p14:creationId xmlns:p14="http://schemas.microsoft.com/office/powerpoint/2010/main" val="774058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29</a:t>
            </a:fld>
            <a:endParaRPr lang="en-US" noProof="0" dirty="0"/>
          </a:p>
        </p:txBody>
      </p:sp>
    </p:spTree>
    <p:extLst>
      <p:ext uri="{BB962C8B-B14F-4D97-AF65-F5344CB8AC3E}">
        <p14:creationId xmlns:p14="http://schemas.microsoft.com/office/powerpoint/2010/main" val="2765801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a:t>
            </a:fld>
            <a:endParaRPr lang="en-US" noProof="0" dirty="0"/>
          </a:p>
        </p:txBody>
      </p:sp>
    </p:spTree>
    <p:extLst>
      <p:ext uri="{BB962C8B-B14F-4D97-AF65-F5344CB8AC3E}">
        <p14:creationId xmlns:p14="http://schemas.microsoft.com/office/powerpoint/2010/main" val="21426360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30</a:t>
            </a:fld>
            <a:endParaRPr lang="en-US" noProof="0" dirty="0"/>
          </a:p>
        </p:txBody>
      </p:sp>
    </p:spTree>
    <p:extLst>
      <p:ext uri="{BB962C8B-B14F-4D97-AF65-F5344CB8AC3E}">
        <p14:creationId xmlns:p14="http://schemas.microsoft.com/office/powerpoint/2010/main" val="5423043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31</a:t>
            </a:fld>
            <a:endParaRPr lang="en-US" noProof="0" dirty="0"/>
          </a:p>
        </p:txBody>
      </p:sp>
    </p:spTree>
    <p:extLst>
      <p:ext uri="{BB962C8B-B14F-4D97-AF65-F5344CB8AC3E}">
        <p14:creationId xmlns:p14="http://schemas.microsoft.com/office/powerpoint/2010/main" val="762889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32</a:t>
            </a:fld>
            <a:endParaRPr lang="en-US" noProof="0" dirty="0"/>
          </a:p>
        </p:txBody>
      </p:sp>
    </p:spTree>
    <p:extLst>
      <p:ext uri="{BB962C8B-B14F-4D97-AF65-F5344CB8AC3E}">
        <p14:creationId xmlns:p14="http://schemas.microsoft.com/office/powerpoint/2010/main" val="39708298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33</a:t>
            </a:fld>
            <a:endParaRPr lang="en-US" noProof="0" dirty="0"/>
          </a:p>
        </p:txBody>
      </p:sp>
    </p:spTree>
    <p:extLst>
      <p:ext uri="{BB962C8B-B14F-4D97-AF65-F5344CB8AC3E}">
        <p14:creationId xmlns:p14="http://schemas.microsoft.com/office/powerpoint/2010/main" val="24012941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34</a:t>
            </a:fld>
            <a:endParaRPr lang="en-US" noProof="0" dirty="0"/>
          </a:p>
        </p:txBody>
      </p:sp>
    </p:spTree>
    <p:extLst>
      <p:ext uri="{BB962C8B-B14F-4D97-AF65-F5344CB8AC3E}">
        <p14:creationId xmlns:p14="http://schemas.microsoft.com/office/powerpoint/2010/main" val="3443248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35</a:t>
            </a:fld>
            <a:endParaRPr lang="en-US" noProof="0" dirty="0"/>
          </a:p>
        </p:txBody>
      </p:sp>
    </p:spTree>
    <p:extLst>
      <p:ext uri="{BB962C8B-B14F-4D97-AF65-F5344CB8AC3E}">
        <p14:creationId xmlns:p14="http://schemas.microsoft.com/office/powerpoint/2010/main" val="21186701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36</a:t>
            </a:fld>
            <a:endParaRPr lang="en-US" noProof="0" dirty="0"/>
          </a:p>
        </p:txBody>
      </p:sp>
    </p:spTree>
    <p:extLst>
      <p:ext uri="{BB962C8B-B14F-4D97-AF65-F5344CB8AC3E}">
        <p14:creationId xmlns:p14="http://schemas.microsoft.com/office/powerpoint/2010/main" val="29078904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37</a:t>
            </a:fld>
            <a:endParaRPr lang="en-US" noProof="0" dirty="0"/>
          </a:p>
        </p:txBody>
      </p:sp>
    </p:spTree>
    <p:extLst>
      <p:ext uri="{BB962C8B-B14F-4D97-AF65-F5344CB8AC3E}">
        <p14:creationId xmlns:p14="http://schemas.microsoft.com/office/powerpoint/2010/main" val="27564974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38</a:t>
            </a:fld>
            <a:endParaRPr lang="en-US" noProof="0" dirty="0"/>
          </a:p>
        </p:txBody>
      </p:sp>
    </p:spTree>
    <p:extLst>
      <p:ext uri="{BB962C8B-B14F-4D97-AF65-F5344CB8AC3E}">
        <p14:creationId xmlns:p14="http://schemas.microsoft.com/office/powerpoint/2010/main" val="1073952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39</a:t>
            </a:fld>
            <a:endParaRPr lang="en-US" noProof="0" dirty="0"/>
          </a:p>
        </p:txBody>
      </p:sp>
    </p:spTree>
    <p:extLst>
      <p:ext uri="{BB962C8B-B14F-4D97-AF65-F5344CB8AC3E}">
        <p14:creationId xmlns:p14="http://schemas.microsoft.com/office/powerpoint/2010/main" val="819098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a:t>
            </a:fld>
            <a:endParaRPr lang="en-US" noProof="0" dirty="0"/>
          </a:p>
        </p:txBody>
      </p:sp>
    </p:spTree>
    <p:extLst>
      <p:ext uri="{BB962C8B-B14F-4D97-AF65-F5344CB8AC3E}">
        <p14:creationId xmlns:p14="http://schemas.microsoft.com/office/powerpoint/2010/main" val="23786893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40</a:t>
            </a:fld>
            <a:endParaRPr lang="en-US" noProof="0" dirty="0"/>
          </a:p>
        </p:txBody>
      </p:sp>
    </p:spTree>
    <p:extLst>
      <p:ext uri="{BB962C8B-B14F-4D97-AF65-F5344CB8AC3E}">
        <p14:creationId xmlns:p14="http://schemas.microsoft.com/office/powerpoint/2010/main" val="25663695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41</a:t>
            </a:fld>
            <a:endParaRPr lang="en-US" noProof="0" dirty="0"/>
          </a:p>
        </p:txBody>
      </p:sp>
    </p:spTree>
    <p:extLst>
      <p:ext uri="{BB962C8B-B14F-4D97-AF65-F5344CB8AC3E}">
        <p14:creationId xmlns:p14="http://schemas.microsoft.com/office/powerpoint/2010/main" val="10778550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42</a:t>
            </a:fld>
            <a:endParaRPr lang="en-US" noProof="0" dirty="0"/>
          </a:p>
        </p:txBody>
      </p:sp>
    </p:spTree>
    <p:extLst>
      <p:ext uri="{BB962C8B-B14F-4D97-AF65-F5344CB8AC3E}">
        <p14:creationId xmlns:p14="http://schemas.microsoft.com/office/powerpoint/2010/main" val="23756345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43</a:t>
            </a:fld>
            <a:endParaRPr lang="en-US" noProof="0" dirty="0"/>
          </a:p>
        </p:txBody>
      </p:sp>
    </p:spTree>
    <p:extLst>
      <p:ext uri="{BB962C8B-B14F-4D97-AF65-F5344CB8AC3E}">
        <p14:creationId xmlns:p14="http://schemas.microsoft.com/office/powerpoint/2010/main" val="19821959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44</a:t>
            </a:fld>
            <a:endParaRPr lang="en-US" noProof="0" dirty="0"/>
          </a:p>
        </p:txBody>
      </p:sp>
    </p:spTree>
    <p:extLst>
      <p:ext uri="{BB962C8B-B14F-4D97-AF65-F5344CB8AC3E}">
        <p14:creationId xmlns:p14="http://schemas.microsoft.com/office/powerpoint/2010/main" val="24814176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45</a:t>
            </a:fld>
            <a:endParaRPr lang="en-US" noProof="0" dirty="0"/>
          </a:p>
        </p:txBody>
      </p:sp>
    </p:spTree>
    <p:extLst>
      <p:ext uri="{BB962C8B-B14F-4D97-AF65-F5344CB8AC3E}">
        <p14:creationId xmlns:p14="http://schemas.microsoft.com/office/powerpoint/2010/main" val="9994501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46</a:t>
            </a:fld>
            <a:endParaRPr lang="en-US" noProof="0" dirty="0"/>
          </a:p>
        </p:txBody>
      </p:sp>
    </p:spTree>
    <p:extLst>
      <p:ext uri="{BB962C8B-B14F-4D97-AF65-F5344CB8AC3E}">
        <p14:creationId xmlns:p14="http://schemas.microsoft.com/office/powerpoint/2010/main" val="13105664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47</a:t>
            </a:fld>
            <a:endParaRPr lang="en-US" noProof="0" dirty="0"/>
          </a:p>
        </p:txBody>
      </p:sp>
    </p:spTree>
    <p:extLst>
      <p:ext uri="{BB962C8B-B14F-4D97-AF65-F5344CB8AC3E}">
        <p14:creationId xmlns:p14="http://schemas.microsoft.com/office/powerpoint/2010/main" val="33690949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48</a:t>
            </a:fld>
            <a:endParaRPr lang="en-US" noProof="0" dirty="0"/>
          </a:p>
        </p:txBody>
      </p:sp>
    </p:spTree>
    <p:extLst>
      <p:ext uri="{BB962C8B-B14F-4D97-AF65-F5344CB8AC3E}">
        <p14:creationId xmlns:p14="http://schemas.microsoft.com/office/powerpoint/2010/main" val="3604177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49</a:t>
            </a:fld>
            <a:endParaRPr lang="en-US" noProof="0" dirty="0"/>
          </a:p>
        </p:txBody>
      </p:sp>
    </p:spTree>
    <p:extLst>
      <p:ext uri="{BB962C8B-B14F-4D97-AF65-F5344CB8AC3E}">
        <p14:creationId xmlns:p14="http://schemas.microsoft.com/office/powerpoint/2010/main" val="659262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a:t>
            </a:fld>
            <a:endParaRPr lang="en-US" noProof="0" dirty="0"/>
          </a:p>
        </p:txBody>
      </p:sp>
    </p:spTree>
    <p:extLst>
      <p:ext uri="{BB962C8B-B14F-4D97-AF65-F5344CB8AC3E}">
        <p14:creationId xmlns:p14="http://schemas.microsoft.com/office/powerpoint/2010/main" val="33093565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50</a:t>
            </a:fld>
            <a:endParaRPr lang="en-US" noProof="0" dirty="0"/>
          </a:p>
        </p:txBody>
      </p:sp>
    </p:spTree>
    <p:extLst>
      <p:ext uri="{BB962C8B-B14F-4D97-AF65-F5344CB8AC3E}">
        <p14:creationId xmlns:p14="http://schemas.microsoft.com/office/powerpoint/2010/main" val="31631089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51</a:t>
            </a:fld>
            <a:endParaRPr lang="en-US" noProof="0" dirty="0"/>
          </a:p>
        </p:txBody>
      </p:sp>
    </p:spTree>
    <p:extLst>
      <p:ext uri="{BB962C8B-B14F-4D97-AF65-F5344CB8AC3E}">
        <p14:creationId xmlns:p14="http://schemas.microsoft.com/office/powerpoint/2010/main" val="41857228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52</a:t>
            </a:fld>
            <a:endParaRPr lang="en-US" noProof="0" dirty="0"/>
          </a:p>
        </p:txBody>
      </p:sp>
    </p:spTree>
    <p:extLst>
      <p:ext uri="{BB962C8B-B14F-4D97-AF65-F5344CB8AC3E}">
        <p14:creationId xmlns:p14="http://schemas.microsoft.com/office/powerpoint/2010/main" val="10711668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53</a:t>
            </a:fld>
            <a:endParaRPr lang="en-US" noProof="0" dirty="0"/>
          </a:p>
        </p:txBody>
      </p:sp>
    </p:spTree>
    <p:extLst>
      <p:ext uri="{BB962C8B-B14F-4D97-AF65-F5344CB8AC3E}">
        <p14:creationId xmlns:p14="http://schemas.microsoft.com/office/powerpoint/2010/main" val="17004660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54</a:t>
            </a:fld>
            <a:endParaRPr lang="en-US" noProof="0" dirty="0"/>
          </a:p>
        </p:txBody>
      </p:sp>
    </p:spTree>
    <p:extLst>
      <p:ext uri="{BB962C8B-B14F-4D97-AF65-F5344CB8AC3E}">
        <p14:creationId xmlns:p14="http://schemas.microsoft.com/office/powerpoint/2010/main" val="1767904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55</a:t>
            </a:fld>
            <a:endParaRPr lang="en-US" noProof="0" dirty="0"/>
          </a:p>
        </p:txBody>
      </p:sp>
    </p:spTree>
    <p:extLst>
      <p:ext uri="{BB962C8B-B14F-4D97-AF65-F5344CB8AC3E}">
        <p14:creationId xmlns:p14="http://schemas.microsoft.com/office/powerpoint/2010/main" val="4029350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56</a:t>
            </a:fld>
            <a:endParaRPr lang="en-US" noProof="0" dirty="0"/>
          </a:p>
        </p:txBody>
      </p:sp>
    </p:spTree>
    <p:extLst>
      <p:ext uri="{BB962C8B-B14F-4D97-AF65-F5344CB8AC3E}">
        <p14:creationId xmlns:p14="http://schemas.microsoft.com/office/powerpoint/2010/main" val="201292005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57</a:t>
            </a:fld>
            <a:endParaRPr lang="en-US" noProof="0" dirty="0"/>
          </a:p>
        </p:txBody>
      </p:sp>
    </p:spTree>
    <p:extLst>
      <p:ext uri="{BB962C8B-B14F-4D97-AF65-F5344CB8AC3E}">
        <p14:creationId xmlns:p14="http://schemas.microsoft.com/office/powerpoint/2010/main" val="504713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58</a:t>
            </a:fld>
            <a:endParaRPr lang="en-US" noProof="0" dirty="0"/>
          </a:p>
        </p:txBody>
      </p:sp>
    </p:spTree>
    <p:extLst>
      <p:ext uri="{BB962C8B-B14F-4D97-AF65-F5344CB8AC3E}">
        <p14:creationId xmlns:p14="http://schemas.microsoft.com/office/powerpoint/2010/main" val="34892118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59</a:t>
            </a:fld>
            <a:endParaRPr lang="en-US" noProof="0" dirty="0"/>
          </a:p>
        </p:txBody>
      </p:sp>
    </p:spTree>
    <p:extLst>
      <p:ext uri="{BB962C8B-B14F-4D97-AF65-F5344CB8AC3E}">
        <p14:creationId xmlns:p14="http://schemas.microsoft.com/office/powerpoint/2010/main" val="4244739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6</a:t>
            </a:fld>
            <a:endParaRPr lang="en-US" noProof="0" dirty="0"/>
          </a:p>
        </p:txBody>
      </p:sp>
    </p:spTree>
    <p:extLst>
      <p:ext uri="{BB962C8B-B14F-4D97-AF65-F5344CB8AC3E}">
        <p14:creationId xmlns:p14="http://schemas.microsoft.com/office/powerpoint/2010/main" val="7133042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60</a:t>
            </a:fld>
            <a:endParaRPr lang="en-US" noProof="0" dirty="0"/>
          </a:p>
        </p:txBody>
      </p:sp>
    </p:spTree>
    <p:extLst>
      <p:ext uri="{BB962C8B-B14F-4D97-AF65-F5344CB8AC3E}">
        <p14:creationId xmlns:p14="http://schemas.microsoft.com/office/powerpoint/2010/main" val="33654070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61</a:t>
            </a:fld>
            <a:endParaRPr lang="en-US" noProof="0" dirty="0"/>
          </a:p>
        </p:txBody>
      </p:sp>
    </p:spTree>
    <p:extLst>
      <p:ext uri="{BB962C8B-B14F-4D97-AF65-F5344CB8AC3E}">
        <p14:creationId xmlns:p14="http://schemas.microsoft.com/office/powerpoint/2010/main" val="6588826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62</a:t>
            </a:fld>
            <a:endParaRPr lang="en-US" noProof="0" dirty="0"/>
          </a:p>
        </p:txBody>
      </p:sp>
    </p:spTree>
    <p:extLst>
      <p:ext uri="{BB962C8B-B14F-4D97-AF65-F5344CB8AC3E}">
        <p14:creationId xmlns:p14="http://schemas.microsoft.com/office/powerpoint/2010/main" val="33858465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63</a:t>
            </a:fld>
            <a:endParaRPr lang="en-US" noProof="0" dirty="0"/>
          </a:p>
        </p:txBody>
      </p:sp>
    </p:spTree>
    <p:extLst>
      <p:ext uri="{BB962C8B-B14F-4D97-AF65-F5344CB8AC3E}">
        <p14:creationId xmlns:p14="http://schemas.microsoft.com/office/powerpoint/2010/main" val="22352029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64</a:t>
            </a:fld>
            <a:endParaRPr lang="en-US" noProof="0" dirty="0"/>
          </a:p>
        </p:txBody>
      </p:sp>
    </p:spTree>
    <p:extLst>
      <p:ext uri="{BB962C8B-B14F-4D97-AF65-F5344CB8AC3E}">
        <p14:creationId xmlns:p14="http://schemas.microsoft.com/office/powerpoint/2010/main" val="42725553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65</a:t>
            </a:fld>
            <a:endParaRPr lang="en-US" noProof="0" dirty="0"/>
          </a:p>
        </p:txBody>
      </p:sp>
    </p:spTree>
    <p:extLst>
      <p:ext uri="{BB962C8B-B14F-4D97-AF65-F5344CB8AC3E}">
        <p14:creationId xmlns:p14="http://schemas.microsoft.com/office/powerpoint/2010/main" val="230125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7</a:t>
            </a:fld>
            <a:endParaRPr lang="en-US" noProof="0" dirty="0"/>
          </a:p>
        </p:txBody>
      </p:sp>
    </p:spTree>
    <p:extLst>
      <p:ext uri="{BB962C8B-B14F-4D97-AF65-F5344CB8AC3E}">
        <p14:creationId xmlns:p14="http://schemas.microsoft.com/office/powerpoint/2010/main" val="501695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8</a:t>
            </a:fld>
            <a:endParaRPr lang="en-US" noProof="0" dirty="0"/>
          </a:p>
        </p:txBody>
      </p:sp>
    </p:spTree>
    <p:extLst>
      <p:ext uri="{BB962C8B-B14F-4D97-AF65-F5344CB8AC3E}">
        <p14:creationId xmlns:p14="http://schemas.microsoft.com/office/powerpoint/2010/main" val="1698501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9</a:t>
            </a:fld>
            <a:endParaRPr lang="en-US" noProof="0" dirty="0"/>
          </a:p>
        </p:txBody>
      </p:sp>
    </p:spTree>
    <p:extLst>
      <p:ext uri="{BB962C8B-B14F-4D97-AF65-F5344CB8AC3E}">
        <p14:creationId xmlns:p14="http://schemas.microsoft.com/office/powerpoint/2010/main" val="34311621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19668" y="-30007"/>
            <a:ext cx="3219258" cy="6879887"/>
          </a:xfrm>
          <a:prstGeom prst="rect">
            <a:avLst/>
          </a:prstGeom>
        </p:spPr>
      </p:pic>
      <p:sp>
        <p:nvSpPr>
          <p:cNvPr id="2" name="Title 1"/>
          <p:cNvSpPr>
            <a:spLocks noGrp="1"/>
          </p:cNvSpPr>
          <p:nvPr>
            <p:ph type="ctrTitle" hasCustomPrompt="1"/>
          </p:nvPr>
        </p:nvSpPr>
        <p:spPr>
          <a:xfrm>
            <a:off x="4861078" y="723440"/>
            <a:ext cx="3795529"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4867275" y="5248835"/>
            <a:ext cx="3795529"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4179167"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4860616" y="3373515"/>
            <a:ext cx="3795529"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3352800" y="-30007"/>
            <a:ext cx="1095375" cy="6888007"/>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5996553" y="1894377"/>
            <a:ext cx="2135981"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hasCustomPrompt="1"/>
          </p:nvPr>
        </p:nvSpPr>
        <p:spPr>
          <a:xfrm>
            <a:off x="335526" y="270880"/>
            <a:ext cx="8472948"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988765" y="1894377"/>
            <a:ext cx="2135981"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1679564" y="2833688"/>
            <a:ext cx="754380" cy="914400"/>
          </a:xfrm>
        </p:spPr>
        <p:txBody>
          <a:bodyPr>
            <a:normAutofit/>
          </a:bodyPr>
          <a:lstStyle>
            <a:lvl1pPr algn="ctr">
              <a:defRPr sz="1400"/>
            </a:lvl1pPr>
          </a:lstStyle>
          <a:p>
            <a:r>
              <a:rPr lang="en-US"/>
              <a:t>Click icon to add picture</a:t>
            </a:r>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204363" y="3989406"/>
            <a:ext cx="170691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3488320" y="1894377"/>
            <a:ext cx="2135981"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4179119" y="2954840"/>
            <a:ext cx="754380" cy="914400"/>
          </a:xfrm>
        </p:spPr>
        <p:txBody>
          <a:bodyPr>
            <a:normAutofit/>
          </a:bodyPr>
          <a:lstStyle>
            <a:lvl1pPr algn="ctr">
              <a:defRPr sz="1400"/>
            </a:lvl1pPr>
          </a:lstStyle>
          <a:p>
            <a:r>
              <a:rPr lang="en-US"/>
              <a:t>Click icon to add picture</a:t>
            </a:r>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3703918" y="3989405"/>
            <a:ext cx="170691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5996553" y="1894377"/>
            <a:ext cx="2135981"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6687353" y="2833688"/>
            <a:ext cx="754380" cy="914400"/>
          </a:xfrm>
        </p:spPr>
        <p:txBody>
          <a:bodyPr>
            <a:normAutofit/>
          </a:bodyPr>
          <a:lstStyle>
            <a:lvl1pPr algn="ctr">
              <a:defRPr sz="1400"/>
            </a:lvl1pPr>
          </a:lstStyle>
          <a:p>
            <a:r>
              <a:rPr lang="en-US"/>
              <a:t>Click icon to add picture</a:t>
            </a:r>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6212151" y="3989405"/>
            <a:ext cx="170691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360012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6174968" y="0"/>
            <a:ext cx="2055008"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5996553" y="1894377"/>
            <a:ext cx="2135981"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hasCustomPrompt="1"/>
          </p:nvPr>
        </p:nvSpPr>
        <p:spPr>
          <a:xfrm>
            <a:off x="335526" y="270880"/>
            <a:ext cx="8472948"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988765" y="1894377"/>
            <a:ext cx="2135981"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1679564" y="2833688"/>
            <a:ext cx="754380" cy="914400"/>
          </a:xfrm>
        </p:spPr>
        <p:txBody>
          <a:bodyPr>
            <a:normAutofit/>
          </a:bodyPr>
          <a:lstStyle>
            <a:lvl1pPr algn="ctr">
              <a:defRPr sz="1400"/>
            </a:lvl1pPr>
          </a:lstStyle>
          <a:p>
            <a:r>
              <a:rPr lang="en-US"/>
              <a:t>Click icon to add picture</a:t>
            </a:r>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204363" y="3989406"/>
            <a:ext cx="170691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3488320" y="1894377"/>
            <a:ext cx="2135981"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4179119" y="2954840"/>
            <a:ext cx="754380" cy="914400"/>
          </a:xfrm>
        </p:spPr>
        <p:txBody>
          <a:bodyPr>
            <a:normAutofit/>
          </a:bodyPr>
          <a:lstStyle>
            <a:lvl1pPr algn="ctr">
              <a:defRPr sz="1400"/>
            </a:lvl1pPr>
          </a:lstStyle>
          <a:p>
            <a:r>
              <a:rPr lang="en-US"/>
              <a:t>Click icon to add picture</a:t>
            </a:r>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3703918" y="3989405"/>
            <a:ext cx="170691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5996553" y="1894377"/>
            <a:ext cx="2135981"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6687353" y="2833688"/>
            <a:ext cx="754380" cy="914400"/>
          </a:xfrm>
        </p:spPr>
        <p:txBody>
          <a:bodyPr>
            <a:normAutofit/>
          </a:bodyPr>
          <a:lstStyle>
            <a:lvl1pPr algn="ctr">
              <a:defRPr sz="1400"/>
            </a:lvl1pPr>
          </a:lstStyle>
          <a:p>
            <a:r>
              <a:rPr lang="en-US"/>
              <a:t>Click icon to add picture</a:t>
            </a:r>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6212151" y="3989405"/>
            <a:ext cx="170691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99254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6174968" y="0"/>
            <a:ext cx="2055008"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306825" y="286604"/>
            <a:ext cx="8530352"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988765" y="1894377"/>
            <a:ext cx="2135981"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1679564" y="2833688"/>
            <a:ext cx="754380" cy="914400"/>
          </a:xfrm>
        </p:spPr>
        <p:txBody>
          <a:bodyPr>
            <a:normAutofit/>
          </a:bodyPr>
          <a:lstStyle>
            <a:lvl1pPr algn="ctr">
              <a:defRPr sz="1400"/>
            </a:lvl1pPr>
          </a:lstStyle>
          <a:p>
            <a:r>
              <a:rPr lang="en-US"/>
              <a:t>Click icon to add picture</a:t>
            </a:r>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204363" y="3989406"/>
            <a:ext cx="170691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3488320" y="1894377"/>
            <a:ext cx="2135981"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4179119" y="2954840"/>
            <a:ext cx="754380" cy="914400"/>
          </a:xfrm>
        </p:spPr>
        <p:txBody>
          <a:bodyPr>
            <a:normAutofit/>
          </a:bodyPr>
          <a:lstStyle>
            <a:lvl1pPr algn="ctr">
              <a:defRPr sz="1400"/>
            </a:lvl1pPr>
          </a:lstStyle>
          <a:p>
            <a:r>
              <a:rPr lang="en-US"/>
              <a:t>Click icon to add picture</a:t>
            </a:r>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3703918" y="3989405"/>
            <a:ext cx="170691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5996553" y="1894377"/>
            <a:ext cx="2135981"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6687353" y="2833688"/>
            <a:ext cx="754380" cy="914400"/>
          </a:xfrm>
        </p:spPr>
        <p:txBody>
          <a:bodyPr>
            <a:normAutofit/>
          </a:bodyPr>
          <a:lstStyle>
            <a:lvl1pPr algn="ctr">
              <a:defRPr sz="1400"/>
            </a:lvl1pPr>
          </a:lstStyle>
          <a:p>
            <a:r>
              <a:rPr lang="en-US"/>
              <a:t>Click icon to add picture</a:t>
            </a:r>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6212151" y="3989405"/>
            <a:ext cx="170691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bg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49841" y="353963"/>
            <a:ext cx="3590158"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4949841" y="1517075"/>
            <a:ext cx="3590158"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4380548"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4949841" y="2341262"/>
            <a:ext cx="3597533"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4949842" y="2753248"/>
            <a:ext cx="2889222"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3320000" y="5060316"/>
            <a:ext cx="695957"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4949841" y="3563286"/>
            <a:ext cx="3597533"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4949841" y="3982579"/>
            <a:ext cx="2895410"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4949841" y="4564819"/>
            <a:ext cx="3597533"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4949841" y="4975138"/>
            <a:ext cx="2895410"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Tree>
    <p:extLst>
      <p:ext uri="{BB962C8B-B14F-4D97-AF65-F5344CB8AC3E}">
        <p14:creationId xmlns:p14="http://schemas.microsoft.com/office/powerpoint/2010/main" val="1419208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946"/>
            <a:ext cx="2701005"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800"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2" name="Title 1"/>
          <p:cNvSpPr>
            <a:spLocks noGrp="1"/>
          </p:cNvSpPr>
          <p:nvPr>
            <p:ph type="ctrTitle" hasCustomPrompt="1"/>
          </p:nvPr>
        </p:nvSpPr>
        <p:spPr>
          <a:xfrm>
            <a:off x="597242" y="320041"/>
            <a:ext cx="5049178"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749479"/>
            <a:ext cx="59147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749479"/>
            <a:ext cx="4413884"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2378035"/>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2378035"/>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300690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3009613"/>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3635783"/>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363816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4264656"/>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4269747"/>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0"/>
            <a:ext cx="136659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946"/>
            <a:ext cx="2701005"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800"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2" name="Title 1"/>
          <p:cNvSpPr>
            <a:spLocks noGrp="1"/>
          </p:cNvSpPr>
          <p:nvPr>
            <p:ph type="ctrTitle" hasCustomPrompt="1"/>
          </p:nvPr>
        </p:nvSpPr>
        <p:spPr>
          <a:xfrm>
            <a:off x="597242" y="320041"/>
            <a:ext cx="5049178"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74947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74947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2378035"/>
            <a:ext cx="59147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2378035"/>
            <a:ext cx="4413884"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300690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3009613"/>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3635783"/>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363816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4264656"/>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4269747"/>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0"/>
            <a:ext cx="136659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946"/>
            <a:ext cx="2701005"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800"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2" name="Title 1"/>
          <p:cNvSpPr>
            <a:spLocks noGrp="1"/>
          </p:cNvSpPr>
          <p:nvPr>
            <p:ph type="ctrTitle" hasCustomPrompt="1"/>
          </p:nvPr>
        </p:nvSpPr>
        <p:spPr>
          <a:xfrm>
            <a:off x="597242" y="320041"/>
            <a:ext cx="5049178"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74947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74947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2378035"/>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2378035"/>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3006909"/>
            <a:ext cx="59147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3009613"/>
            <a:ext cx="4413884"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3635783"/>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363816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4264656"/>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4269747"/>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0"/>
            <a:ext cx="136659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946"/>
            <a:ext cx="2701005"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800"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2" name="Title 1"/>
          <p:cNvSpPr>
            <a:spLocks noGrp="1"/>
          </p:cNvSpPr>
          <p:nvPr>
            <p:ph type="ctrTitle" hasCustomPrompt="1"/>
          </p:nvPr>
        </p:nvSpPr>
        <p:spPr>
          <a:xfrm>
            <a:off x="597242" y="320041"/>
            <a:ext cx="5049178"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74947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74947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2378035"/>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2378035"/>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300690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3009613"/>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3635783"/>
            <a:ext cx="59147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3638169"/>
            <a:ext cx="4413884"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4264656"/>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4269747"/>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0"/>
            <a:ext cx="136659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946"/>
            <a:ext cx="2701005"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800"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2" name="Title 1"/>
          <p:cNvSpPr>
            <a:spLocks noGrp="1"/>
          </p:cNvSpPr>
          <p:nvPr>
            <p:ph type="ctrTitle" hasCustomPrompt="1"/>
          </p:nvPr>
        </p:nvSpPr>
        <p:spPr>
          <a:xfrm>
            <a:off x="597242" y="320041"/>
            <a:ext cx="5049178"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74947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74947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2378035"/>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2378035"/>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300690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3009613"/>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3635783"/>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363816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4264656"/>
            <a:ext cx="59147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4269747"/>
            <a:ext cx="4413884"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0"/>
            <a:ext cx="136659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4036927" y="2243"/>
            <a:ext cx="5105182"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5227745" y="1679217"/>
            <a:ext cx="3590158"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2124" y="-2236"/>
            <a:ext cx="5110593"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5227744" y="3748959"/>
            <a:ext cx="3590159"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946"/>
            <a:ext cx="2701005"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800"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9345096" y="0"/>
            <a:ext cx="136659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Title 1">
            <a:extLst>
              <a:ext uri="{FF2B5EF4-FFF2-40B4-BE49-F238E27FC236}">
                <a16:creationId xmlns:a16="http://schemas.microsoft.com/office/drawing/2014/main" id="{80206913-4198-C5BA-6B13-02095EAA2B6F}"/>
              </a:ext>
            </a:extLst>
          </p:cNvPr>
          <p:cNvSpPr>
            <a:spLocks noGrp="1"/>
          </p:cNvSpPr>
          <p:nvPr>
            <p:ph type="ctrTitle" hasCustomPrompt="1"/>
          </p:nvPr>
        </p:nvSpPr>
        <p:spPr>
          <a:xfrm>
            <a:off x="597242" y="78502"/>
            <a:ext cx="5049178"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F770BC68-C025-CE63-EEBA-5DC7ADC44D91}"/>
              </a:ext>
            </a:extLst>
          </p:cNvPr>
          <p:cNvSpPr>
            <a:spLocks noGrp="1"/>
          </p:cNvSpPr>
          <p:nvPr>
            <p:ph type="body" sz="quarter" idx="10" hasCustomPrompt="1"/>
          </p:nvPr>
        </p:nvSpPr>
        <p:spPr>
          <a:xfrm>
            <a:off x="618182" y="174947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2F993316-5D9D-6B5D-B678-3E0B84A3C0D2}"/>
              </a:ext>
            </a:extLst>
          </p:cNvPr>
          <p:cNvSpPr>
            <a:spLocks noGrp="1"/>
          </p:cNvSpPr>
          <p:nvPr>
            <p:ph type="body" sz="quarter" idx="16" hasCustomPrompt="1"/>
          </p:nvPr>
        </p:nvSpPr>
        <p:spPr>
          <a:xfrm>
            <a:off x="1232535" y="174947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1" name="Text Placeholder 7">
            <a:extLst>
              <a:ext uri="{FF2B5EF4-FFF2-40B4-BE49-F238E27FC236}">
                <a16:creationId xmlns:a16="http://schemas.microsoft.com/office/drawing/2014/main" id="{41C39372-CEC6-2265-7611-84F187C126B1}"/>
              </a:ext>
            </a:extLst>
          </p:cNvPr>
          <p:cNvSpPr>
            <a:spLocks noGrp="1"/>
          </p:cNvSpPr>
          <p:nvPr>
            <p:ph type="body" sz="quarter" idx="12" hasCustomPrompt="1"/>
          </p:nvPr>
        </p:nvSpPr>
        <p:spPr>
          <a:xfrm>
            <a:off x="618182" y="2378035"/>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2" name="Text Placeholder 12">
            <a:extLst>
              <a:ext uri="{FF2B5EF4-FFF2-40B4-BE49-F238E27FC236}">
                <a16:creationId xmlns:a16="http://schemas.microsoft.com/office/drawing/2014/main" id="{5E13D63F-D0AC-7CD2-770C-6AB09F1BA687}"/>
              </a:ext>
            </a:extLst>
          </p:cNvPr>
          <p:cNvSpPr>
            <a:spLocks noGrp="1"/>
          </p:cNvSpPr>
          <p:nvPr>
            <p:ph type="body" sz="quarter" idx="17" hasCustomPrompt="1"/>
          </p:nvPr>
        </p:nvSpPr>
        <p:spPr>
          <a:xfrm>
            <a:off x="1232535" y="2378035"/>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85BF73EF-490D-CA1C-DAD3-BACB141D0988}"/>
              </a:ext>
            </a:extLst>
          </p:cNvPr>
          <p:cNvSpPr>
            <a:spLocks noGrp="1"/>
          </p:cNvSpPr>
          <p:nvPr>
            <p:ph type="body" sz="quarter" idx="13" hasCustomPrompt="1"/>
          </p:nvPr>
        </p:nvSpPr>
        <p:spPr>
          <a:xfrm>
            <a:off x="618182" y="3006909"/>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B82C914D-7190-2AD0-228B-6DA13843762C}"/>
              </a:ext>
            </a:extLst>
          </p:cNvPr>
          <p:cNvSpPr>
            <a:spLocks noGrp="1"/>
          </p:cNvSpPr>
          <p:nvPr>
            <p:ph type="body" sz="quarter" idx="18" hasCustomPrompt="1"/>
          </p:nvPr>
        </p:nvSpPr>
        <p:spPr>
          <a:xfrm>
            <a:off x="1232535" y="3009613"/>
            <a:ext cx="4413884"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DAE3299D-125C-8DBC-60F9-82920ADE34EB}"/>
              </a:ext>
            </a:extLst>
          </p:cNvPr>
          <p:cNvSpPr>
            <a:spLocks noGrp="1"/>
          </p:cNvSpPr>
          <p:nvPr>
            <p:ph type="body" sz="quarter" idx="14" hasCustomPrompt="1"/>
          </p:nvPr>
        </p:nvSpPr>
        <p:spPr>
          <a:xfrm>
            <a:off x="618182" y="3635783"/>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B84261D4-8740-689B-A5CA-C6442BC13E25}"/>
              </a:ext>
            </a:extLst>
          </p:cNvPr>
          <p:cNvSpPr>
            <a:spLocks noGrp="1"/>
          </p:cNvSpPr>
          <p:nvPr>
            <p:ph type="body" sz="quarter" idx="19" hasCustomPrompt="1"/>
          </p:nvPr>
        </p:nvSpPr>
        <p:spPr>
          <a:xfrm>
            <a:off x="1232535" y="3638169"/>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7D4393D6-D866-E411-A222-2FE8B99C4D38}"/>
              </a:ext>
            </a:extLst>
          </p:cNvPr>
          <p:cNvSpPr>
            <a:spLocks noGrp="1"/>
          </p:cNvSpPr>
          <p:nvPr>
            <p:ph type="body" sz="quarter" idx="15" hasCustomPrompt="1"/>
          </p:nvPr>
        </p:nvSpPr>
        <p:spPr>
          <a:xfrm>
            <a:off x="618182" y="4264656"/>
            <a:ext cx="59147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30" name="Text Placeholder 12">
            <a:extLst>
              <a:ext uri="{FF2B5EF4-FFF2-40B4-BE49-F238E27FC236}">
                <a16:creationId xmlns:a16="http://schemas.microsoft.com/office/drawing/2014/main" id="{94666BC0-682D-FE04-6EC3-AA81EA3F96FB}"/>
              </a:ext>
            </a:extLst>
          </p:cNvPr>
          <p:cNvSpPr>
            <a:spLocks noGrp="1"/>
          </p:cNvSpPr>
          <p:nvPr>
            <p:ph type="body" sz="quarter" idx="20" hasCustomPrompt="1"/>
          </p:nvPr>
        </p:nvSpPr>
        <p:spPr>
          <a:xfrm>
            <a:off x="1232535" y="4269747"/>
            <a:ext cx="4413884"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65550" y="372755"/>
            <a:ext cx="5054600" cy="884546"/>
          </a:xfrm>
        </p:spPr>
        <p:txBody>
          <a:bodyPr anchor="b">
            <a:normAutofit/>
          </a:bodyPr>
          <a:lstStyle>
            <a:lvl1pPr algn="l">
              <a:lnSpc>
                <a:spcPct val="90000"/>
              </a:lnSpc>
              <a:defRPr sz="30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3765551" y="1421828"/>
            <a:ext cx="5054600"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376555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3765550" y="1854200"/>
            <a:ext cx="5054600" cy="4699001"/>
          </a:xfrm>
        </p:spPr>
        <p:txBody>
          <a:bodyPr lIns="91440" tIns="0">
            <a:normAutofit/>
          </a:bodyPr>
          <a:lstStyle>
            <a:lvl1pPr marL="274320" indent="-274320">
              <a:spcBef>
                <a:spcPts val="600"/>
              </a:spcBef>
              <a:spcAft>
                <a:spcPts val="600"/>
              </a:spcAft>
              <a:buFont typeface="Courier New" panose="02070309020205020404" pitchFamily="49" charset="0"/>
              <a:buChar char="o"/>
              <a:defRPr sz="22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2756123" y="5056699"/>
            <a:ext cx="695957" cy="1801301"/>
          </a:xfrm>
          <a:prstGeom prst="rect">
            <a:avLst/>
          </a:prstGeom>
        </p:spPr>
      </p:pic>
    </p:spTree>
    <p:extLst>
      <p:ext uri="{BB962C8B-B14F-4D97-AF65-F5344CB8AC3E}">
        <p14:creationId xmlns:p14="http://schemas.microsoft.com/office/powerpoint/2010/main" val="603767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0337" y="320040"/>
            <a:ext cx="7655263" cy="83566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320337" y="1358900"/>
            <a:ext cx="8219507" cy="5297000"/>
          </a:xfrm>
        </p:spPr>
        <p:txBody>
          <a:bodyPr>
            <a:normAutofit/>
          </a:bodyPr>
          <a:lstStyle>
            <a:lvl1pPr>
              <a:defRPr sz="2400"/>
            </a:lvl1pPr>
            <a:lvl2pPr marL="457200" indent="-341313">
              <a:defRPr sz="2400"/>
            </a:lvl2pPr>
            <a:lvl3pPr marL="914400" indent="-457200">
              <a:defRPr sz="2400"/>
            </a:lvl3pPr>
            <a:lvl4pPr marL="1371600" indent="-468313">
              <a:defRPr sz="2400"/>
            </a:lvl4pPr>
            <a:lvl5pPr marL="1828800" indent="-468313">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6301966" y="-32567"/>
            <a:ext cx="2858266" cy="689677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6372 h 6888190"/>
              <a:gd name="connsiteX1" fmla="*/ 2083290 w 5024825"/>
              <a:gd name="connsiteY1" fmla="*/ 0 h 6888190"/>
              <a:gd name="connsiteX2" fmla="*/ 3834825 w 5024825"/>
              <a:gd name="connsiteY2" fmla="*/ 5148886 h 6888190"/>
              <a:gd name="connsiteX3" fmla="*/ 4048718 w 5024825"/>
              <a:gd name="connsiteY3" fmla="*/ 5320779 h 6888190"/>
              <a:gd name="connsiteX4" fmla="*/ 4168140 w 5024825"/>
              <a:gd name="connsiteY4" fmla="*/ 5061779 h 6888190"/>
              <a:gd name="connsiteX5" fmla="*/ 3935730 w 5024825"/>
              <a:gd name="connsiteY5" fmla="*/ 4181797 h 6888190"/>
              <a:gd name="connsiteX6" fmla="*/ 4061460 w 5024825"/>
              <a:gd name="connsiteY6" fmla="*/ 3947727 h 6888190"/>
              <a:gd name="connsiteX7" fmla="*/ 4251960 w 5024825"/>
              <a:gd name="connsiteY7" fmla="*/ 4078228 h 6888190"/>
              <a:gd name="connsiteX8" fmla="*/ 5024825 w 5024825"/>
              <a:gd name="connsiteY8" fmla="*/ 6888190 h 6888190"/>
              <a:gd name="connsiteX9" fmla="*/ 0 w 5024825"/>
              <a:gd name="connsiteY9" fmla="*/ 6883423 h 6888190"/>
              <a:gd name="connsiteX10" fmla="*/ 0 w 5024825"/>
              <a:gd name="connsiteY10" fmla="*/ 6372 h 6888190"/>
              <a:gd name="connsiteX0" fmla="*/ 0 w 5652718"/>
              <a:gd name="connsiteY0" fmla="*/ 6372 h 6907306"/>
              <a:gd name="connsiteX1" fmla="*/ 2083290 w 5652718"/>
              <a:gd name="connsiteY1" fmla="*/ 0 h 6907306"/>
              <a:gd name="connsiteX2" fmla="*/ 3834825 w 5652718"/>
              <a:gd name="connsiteY2" fmla="*/ 5148886 h 6907306"/>
              <a:gd name="connsiteX3" fmla="*/ 4048718 w 5652718"/>
              <a:gd name="connsiteY3" fmla="*/ 5320779 h 6907306"/>
              <a:gd name="connsiteX4" fmla="*/ 4168140 w 5652718"/>
              <a:gd name="connsiteY4" fmla="*/ 5061779 h 6907306"/>
              <a:gd name="connsiteX5" fmla="*/ 3935730 w 5652718"/>
              <a:gd name="connsiteY5" fmla="*/ 4181797 h 6907306"/>
              <a:gd name="connsiteX6" fmla="*/ 4061460 w 5652718"/>
              <a:gd name="connsiteY6" fmla="*/ 3947727 h 6907306"/>
              <a:gd name="connsiteX7" fmla="*/ 4251960 w 5652718"/>
              <a:gd name="connsiteY7" fmla="*/ 4078228 h 6907306"/>
              <a:gd name="connsiteX8" fmla="*/ 5652718 w 5652718"/>
              <a:gd name="connsiteY8" fmla="*/ 6907306 h 6907306"/>
              <a:gd name="connsiteX9" fmla="*/ 0 w 5652718"/>
              <a:gd name="connsiteY9" fmla="*/ 6883423 h 6907306"/>
              <a:gd name="connsiteX10" fmla="*/ 0 w 5652718"/>
              <a:gd name="connsiteY10" fmla="*/ 6372 h 6907306"/>
              <a:gd name="connsiteX0" fmla="*/ 0 w 5792250"/>
              <a:gd name="connsiteY0" fmla="*/ 6372 h 6913678"/>
              <a:gd name="connsiteX1" fmla="*/ 2083290 w 5792250"/>
              <a:gd name="connsiteY1" fmla="*/ 0 h 6913678"/>
              <a:gd name="connsiteX2" fmla="*/ 3834825 w 5792250"/>
              <a:gd name="connsiteY2" fmla="*/ 5148886 h 6913678"/>
              <a:gd name="connsiteX3" fmla="*/ 4048718 w 5792250"/>
              <a:gd name="connsiteY3" fmla="*/ 5320779 h 6913678"/>
              <a:gd name="connsiteX4" fmla="*/ 4168140 w 5792250"/>
              <a:gd name="connsiteY4" fmla="*/ 5061779 h 6913678"/>
              <a:gd name="connsiteX5" fmla="*/ 3935730 w 5792250"/>
              <a:gd name="connsiteY5" fmla="*/ 4181797 h 6913678"/>
              <a:gd name="connsiteX6" fmla="*/ 4061460 w 5792250"/>
              <a:gd name="connsiteY6" fmla="*/ 3947727 h 6913678"/>
              <a:gd name="connsiteX7" fmla="*/ 4251960 w 5792250"/>
              <a:gd name="connsiteY7" fmla="*/ 4078228 h 6913678"/>
              <a:gd name="connsiteX8" fmla="*/ 5792250 w 5792250"/>
              <a:gd name="connsiteY8" fmla="*/ 6913678 h 6913678"/>
              <a:gd name="connsiteX9" fmla="*/ 0 w 5792250"/>
              <a:gd name="connsiteY9" fmla="*/ 6883423 h 6913678"/>
              <a:gd name="connsiteX10" fmla="*/ 0 w 5792250"/>
              <a:gd name="connsiteY10" fmla="*/ 6372 h 6913678"/>
              <a:gd name="connsiteX0" fmla="*/ 0 w 5792250"/>
              <a:gd name="connsiteY0" fmla="*/ 6372 h 6913678"/>
              <a:gd name="connsiteX1" fmla="*/ 2083290 w 5792250"/>
              <a:gd name="connsiteY1" fmla="*/ 0 h 6913678"/>
              <a:gd name="connsiteX2" fmla="*/ 3597620 w 5792250"/>
              <a:gd name="connsiteY2" fmla="*/ 5136142 h 6913678"/>
              <a:gd name="connsiteX3" fmla="*/ 4048718 w 5792250"/>
              <a:gd name="connsiteY3" fmla="*/ 5320779 h 6913678"/>
              <a:gd name="connsiteX4" fmla="*/ 4168140 w 5792250"/>
              <a:gd name="connsiteY4" fmla="*/ 5061779 h 6913678"/>
              <a:gd name="connsiteX5" fmla="*/ 3935730 w 5792250"/>
              <a:gd name="connsiteY5" fmla="*/ 4181797 h 6913678"/>
              <a:gd name="connsiteX6" fmla="*/ 4061460 w 5792250"/>
              <a:gd name="connsiteY6" fmla="*/ 3947727 h 6913678"/>
              <a:gd name="connsiteX7" fmla="*/ 4251960 w 5792250"/>
              <a:gd name="connsiteY7" fmla="*/ 4078228 h 6913678"/>
              <a:gd name="connsiteX8" fmla="*/ 5792250 w 5792250"/>
              <a:gd name="connsiteY8" fmla="*/ 6913678 h 6913678"/>
              <a:gd name="connsiteX9" fmla="*/ 0 w 5792250"/>
              <a:gd name="connsiteY9" fmla="*/ 6883423 h 6913678"/>
              <a:gd name="connsiteX10" fmla="*/ 0 w 5792250"/>
              <a:gd name="connsiteY10" fmla="*/ 6372 h 6913678"/>
              <a:gd name="connsiteX0" fmla="*/ 0 w 5792250"/>
              <a:gd name="connsiteY0" fmla="*/ 6372 h 6913678"/>
              <a:gd name="connsiteX1" fmla="*/ 2083290 w 5792250"/>
              <a:gd name="connsiteY1" fmla="*/ 0 h 6913678"/>
              <a:gd name="connsiteX2" fmla="*/ 3597620 w 5792250"/>
              <a:gd name="connsiteY2" fmla="*/ 5136142 h 6913678"/>
              <a:gd name="connsiteX3" fmla="*/ 3909187 w 5792250"/>
              <a:gd name="connsiteY3" fmla="*/ 5359011 h 6913678"/>
              <a:gd name="connsiteX4" fmla="*/ 4168140 w 5792250"/>
              <a:gd name="connsiteY4" fmla="*/ 5061779 h 6913678"/>
              <a:gd name="connsiteX5" fmla="*/ 3935730 w 5792250"/>
              <a:gd name="connsiteY5" fmla="*/ 4181797 h 6913678"/>
              <a:gd name="connsiteX6" fmla="*/ 4061460 w 5792250"/>
              <a:gd name="connsiteY6" fmla="*/ 3947727 h 6913678"/>
              <a:gd name="connsiteX7" fmla="*/ 4251960 w 5792250"/>
              <a:gd name="connsiteY7" fmla="*/ 4078228 h 6913678"/>
              <a:gd name="connsiteX8" fmla="*/ 5792250 w 5792250"/>
              <a:gd name="connsiteY8" fmla="*/ 6913678 h 6913678"/>
              <a:gd name="connsiteX9" fmla="*/ 0 w 5792250"/>
              <a:gd name="connsiteY9" fmla="*/ 6883423 h 6913678"/>
              <a:gd name="connsiteX10" fmla="*/ 0 w 5792250"/>
              <a:gd name="connsiteY10" fmla="*/ 6372 h 6913678"/>
              <a:gd name="connsiteX0" fmla="*/ 0 w 5792250"/>
              <a:gd name="connsiteY0" fmla="*/ 0 h 6907306"/>
              <a:gd name="connsiteX1" fmla="*/ 1971665 w 5792250"/>
              <a:gd name="connsiteY1" fmla="*/ 19116 h 6907306"/>
              <a:gd name="connsiteX2" fmla="*/ 3597620 w 5792250"/>
              <a:gd name="connsiteY2" fmla="*/ 5129770 h 6907306"/>
              <a:gd name="connsiteX3" fmla="*/ 3909187 w 5792250"/>
              <a:gd name="connsiteY3" fmla="*/ 5352639 h 6907306"/>
              <a:gd name="connsiteX4" fmla="*/ 4168140 w 5792250"/>
              <a:gd name="connsiteY4" fmla="*/ 5055407 h 6907306"/>
              <a:gd name="connsiteX5" fmla="*/ 3935730 w 5792250"/>
              <a:gd name="connsiteY5" fmla="*/ 4175425 h 6907306"/>
              <a:gd name="connsiteX6" fmla="*/ 4061460 w 5792250"/>
              <a:gd name="connsiteY6" fmla="*/ 3941355 h 6907306"/>
              <a:gd name="connsiteX7" fmla="*/ 4251960 w 5792250"/>
              <a:gd name="connsiteY7" fmla="*/ 4071856 h 6907306"/>
              <a:gd name="connsiteX8" fmla="*/ 5792250 w 5792250"/>
              <a:gd name="connsiteY8" fmla="*/ 6907306 h 6907306"/>
              <a:gd name="connsiteX9" fmla="*/ 0 w 5792250"/>
              <a:gd name="connsiteY9" fmla="*/ 6877051 h 6907306"/>
              <a:gd name="connsiteX10" fmla="*/ 0 w 5792250"/>
              <a:gd name="connsiteY10" fmla="*/ 0 h 6907306"/>
              <a:gd name="connsiteX0" fmla="*/ 0 w 5792250"/>
              <a:gd name="connsiteY0" fmla="*/ 0 h 6907306"/>
              <a:gd name="connsiteX1" fmla="*/ 1971665 w 5792250"/>
              <a:gd name="connsiteY1" fmla="*/ 19116 h 6907306"/>
              <a:gd name="connsiteX2" fmla="*/ 3597620 w 5792250"/>
              <a:gd name="connsiteY2" fmla="*/ 5129770 h 6907306"/>
              <a:gd name="connsiteX3" fmla="*/ 3909187 w 5792250"/>
              <a:gd name="connsiteY3" fmla="*/ 5352639 h 6907306"/>
              <a:gd name="connsiteX4" fmla="*/ 4168140 w 5792250"/>
              <a:gd name="connsiteY4" fmla="*/ 5055407 h 6907306"/>
              <a:gd name="connsiteX5" fmla="*/ 3935730 w 5792250"/>
              <a:gd name="connsiteY5" fmla="*/ 4175425 h 6907306"/>
              <a:gd name="connsiteX6" fmla="*/ 4061460 w 5792250"/>
              <a:gd name="connsiteY6" fmla="*/ 3941355 h 6907306"/>
              <a:gd name="connsiteX7" fmla="*/ 4251960 w 5792250"/>
              <a:gd name="connsiteY7" fmla="*/ 4071856 h 6907306"/>
              <a:gd name="connsiteX8" fmla="*/ 5792250 w 5792250"/>
              <a:gd name="connsiteY8" fmla="*/ 6907306 h 6907306"/>
              <a:gd name="connsiteX9" fmla="*/ 0 w 5792250"/>
              <a:gd name="connsiteY9" fmla="*/ 6877051 h 6907306"/>
              <a:gd name="connsiteX10" fmla="*/ 0 w 5792250"/>
              <a:gd name="connsiteY10" fmla="*/ 0 h 6907306"/>
              <a:gd name="connsiteX0" fmla="*/ 0 w 6280611"/>
              <a:gd name="connsiteY0" fmla="*/ 0 h 6894562"/>
              <a:gd name="connsiteX1" fmla="*/ 1971665 w 6280611"/>
              <a:gd name="connsiteY1" fmla="*/ 19116 h 6894562"/>
              <a:gd name="connsiteX2" fmla="*/ 3597620 w 6280611"/>
              <a:gd name="connsiteY2" fmla="*/ 5129770 h 6894562"/>
              <a:gd name="connsiteX3" fmla="*/ 3909187 w 6280611"/>
              <a:gd name="connsiteY3" fmla="*/ 5352639 h 6894562"/>
              <a:gd name="connsiteX4" fmla="*/ 4168140 w 6280611"/>
              <a:gd name="connsiteY4" fmla="*/ 5055407 h 6894562"/>
              <a:gd name="connsiteX5" fmla="*/ 3935730 w 6280611"/>
              <a:gd name="connsiteY5" fmla="*/ 4175425 h 6894562"/>
              <a:gd name="connsiteX6" fmla="*/ 4061460 w 6280611"/>
              <a:gd name="connsiteY6" fmla="*/ 3941355 h 6894562"/>
              <a:gd name="connsiteX7" fmla="*/ 4251960 w 6280611"/>
              <a:gd name="connsiteY7" fmla="*/ 4071856 h 6894562"/>
              <a:gd name="connsiteX8" fmla="*/ 6280611 w 6280611"/>
              <a:gd name="connsiteY8" fmla="*/ 6894562 h 6894562"/>
              <a:gd name="connsiteX9" fmla="*/ 0 w 6280611"/>
              <a:gd name="connsiteY9" fmla="*/ 6877051 h 6894562"/>
              <a:gd name="connsiteX10" fmla="*/ 0 w 6280611"/>
              <a:gd name="connsiteY10" fmla="*/ 0 h 6894562"/>
              <a:gd name="connsiteX0" fmla="*/ 0 w 6280611"/>
              <a:gd name="connsiteY0" fmla="*/ 0 h 6894562"/>
              <a:gd name="connsiteX1" fmla="*/ 1971665 w 6280611"/>
              <a:gd name="connsiteY1" fmla="*/ 19116 h 6894562"/>
              <a:gd name="connsiteX2" fmla="*/ 3597620 w 6280611"/>
              <a:gd name="connsiteY2" fmla="*/ 5129770 h 6894562"/>
              <a:gd name="connsiteX3" fmla="*/ 3909187 w 6280611"/>
              <a:gd name="connsiteY3" fmla="*/ 5352639 h 6894562"/>
              <a:gd name="connsiteX4" fmla="*/ 4168140 w 6280611"/>
              <a:gd name="connsiteY4" fmla="*/ 5055407 h 6894562"/>
              <a:gd name="connsiteX5" fmla="*/ 3935730 w 6280611"/>
              <a:gd name="connsiteY5" fmla="*/ 4175425 h 6894562"/>
              <a:gd name="connsiteX6" fmla="*/ 4061460 w 6280611"/>
              <a:gd name="connsiteY6" fmla="*/ 3941355 h 6894562"/>
              <a:gd name="connsiteX7" fmla="*/ 4461258 w 6280611"/>
              <a:gd name="connsiteY7" fmla="*/ 4046367 h 6894562"/>
              <a:gd name="connsiteX8" fmla="*/ 6280611 w 6280611"/>
              <a:gd name="connsiteY8" fmla="*/ 6894562 h 6894562"/>
              <a:gd name="connsiteX9" fmla="*/ 0 w 6280611"/>
              <a:gd name="connsiteY9" fmla="*/ 6877051 h 6894562"/>
              <a:gd name="connsiteX10" fmla="*/ 0 w 6280611"/>
              <a:gd name="connsiteY10" fmla="*/ 0 h 6894562"/>
              <a:gd name="connsiteX0" fmla="*/ 0 w 6280611"/>
              <a:gd name="connsiteY0" fmla="*/ 6372 h 6900934"/>
              <a:gd name="connsiteX1" fmla="*/ 1734461 w 6280611"/>
              <a:gd name="connsiteY1" fmla="*/ 0 h 6900934"/>
              <a:gd name="connsiteX2" fmla="*/ 3597620 w 6280611"/>
              <a:gd name="connsiteY2" fmla="*/ 5136142 h 6900934"/>
              <a:gd name="connsiteX3" fmla="*/ 3909187 w 6280611"/>
              <a:gd name="connsiteY3" fmla="*/ 5359011 h 6900934"/>
              <a:gd name="connsiteX4" fmla="*/ 4168140 w 6280611"/>
              <a:gd name="connsiteY4" fmla="*/ 5061779 h 6900934"/>
              <a:gd name="connsiteX5" fmla="*/ 3935730 w 6280611"/>
              <a:gd name="connsiteY5" fmla="*/ 4181797 h 6900934"/>
              <a:gd name="connsiteX6" fmla="*/ 4061460 w 6280611"/>
              <a:gd name="connsiteY6" fmla="*/ 3947727 h 6900934"/>
              <a:gd name="connsiteX7" fmla="*/ 4461258 w 6280611"/>
              <a:gd name="connsiteY7" fmla="*/ 4052739 h 6900934"/>
              <a:gd name="connsiteX8" fmla="*/ 6280611 w 6280611"/>
              <a:gd name="connsiteY8" fmla="*/ 6900934 h 6900934"/>
              <a:gd name="connsiteX9" fmla="*/ 0 w 6280611"/>
              <a:gd name="connsiteY9" fmla="*/ 6883423 h 6900934"/>
              <a:gd name="connsiteX10" fmla="*/ 0 w 6280611"/>
              <a:gd name="connsiteY10" fmla="*/ 6372 h 6900934"/>
              <a:gd name="connsiteX0" fmla="*/ 0 w 6280611"/>
              <a:gd name="connsiteY0" fmla="*/ 781207 h 7675769"/>
              <a:gd name="connsiteX1" fmla="*/ 1734461 w 6280611"/>
              <a:gd name="connsiteY1" fmla="*/ 774835 h 7675769"/>
              <a:gd name="connsiteX2" fmla="*/ 3597620 w 6280611"/>
              <a:gd name="connsiteY2" fmla="*/ 5910977 h 7675769"/>
              <a:gd name="connsiteX3" fmla="*/ 3909187 w 6280611"/>
              <a:gd name="connsiteY3" fmla="*/ 6133846 h 7675769"/>
              <a:gd name="connsiteX4" fmla="*/ 4168140 w 6280611"/>
              <a:gd name="connsiteY4" fmla="*/ 5836614 h 7675769"/>
              <a:gd name="connsiteX5" fmla="*/ 3935730 w 6280611"/>
              <a:gd name="connsiteY5" fmla="*/ 4956632 h 7675769"/>
              <a:gd name="connsiteX6" fmla="*/ 4061460 w 6280611"/>
              <a:gd name="connsiteY6" fmla="*/ 4722562 h 7675769"/>
              <a:gd name="connsiteX7" fmla="*/ 4461258 w 6280611"/>
              <a:gd name="connsiteY7" fmla="*/ 4827574 h 7675769"/>
              <a:gd name="connsiteX8" fmla="*/ 6280611 w 6280611"/>
              <a:gd name="connsiteY8" fmla="*/ 7675769 h 7675769"/>
              <a:gd name="connsiteX9" fmla="*/ 0 w 6280611"/>
              <a:gd name="connsiteY9" fmla="*/ 7658258 h 7675769"/>
              <a:gd name="connsiteX10" fmla="*/ 0 w 6280611"/>
              <a:gd name="connsiteY10" fmla="*/ 781207 h 7675769"/>
              <a:gd name="connsiteX0" fmla="*/ 0 w 6280611"/>
              <a:gd name="connsiteY0" fmla="*/ 7805 h 6902367"/>
              <a:gd name="connsiteX1" fmla="*/ 1734461 w 6280611"/>
              <a:gd name="connsiteY1" fmla="*/ 1433 h 6902367"/>
              <a:gd name="connsiteX2" fmla="*/ 3597620 w 6280611"/>
              <a:gd name="connsiteY2" fmla="*/ 5137575 h 6902367"/>
              <a:gd name="connsiteX3" fmla="*/ 3909187 w 6280611"/>
              <a:gd name="connsiteY3" fmla="*/ 5360444 h 6902367"/>
              <a:gd name="connsiteX4" fmla="*/ 4168140 w 6280611"/>
              <a:gd name="connsiteY4" fmla="*/ 5063212 h 6902367"/>
              <a:gd name="connsiteX5" fmla="*/ 3935730 w 6280611"/>
              <a:gd name="connsiteY5" fmla="*/ 4183230 h 6902367"/>
              <a:gd name="connsiteX6" fmla="*/ 4061460 w 6280611"/>
              <a:gd name="connsiteY6" fmla="*/ 3949160 h 6902367"/>
              <a:gd name="connsiteX7" fmla="*/ 4461258 w 6280611"/>
              <a:gd name="connsiteY7" fmla="*/ 4054172 h 6902367"/>
              <a:gd name="connsiteX8" fmla="*/ 6280611 w 6280611"/>
              <a:gd name="connsiteY8" fmla="*/ 6902367 h 6902367"/>
              <a:gd name="connsiteX9" fmla="*/ 0 w 6280611"/>
              <a:gd name="connsiteY9" fmla="*/ 6884856 h 6902367"/>
              <a:gd name="connsiteX10" fmla="*/ 0 w 6280611"/>
              <a:gd name="connsiteY10" fmla="*/ 7805 h 6902367"/>
              <a:gd name="connsiteX0" fmla="*/ 0 w 6280611"/>
              <a:gd name="connsiteY0" fmla="*/ 58760 h 6953322"/>
              <a:gd name="connsiteX1" fmla="*/ 1678648 w 6280611"/>
              <a:gd name="connsiteY1" fmla="*/ 1412 h 6953322"/>
              <a:gd name="connsiteX2" fmla="*/ 3597620 w 6280611"/>
              <a:gd name="connsiteY2" fmla="*/ 5188530 h 6953322"/>
              <a:gd name="connsiteX3" fmla="*/ 3909187 w 6280611"/>
              <a:gd name="connsiteY3" fmla="*/ 5411399 h 6953322"/>
              <a:gd name="connsiteX4" fmla="*/ 4168140 w 6280611"/>
              <a:gd name="connsiteY4" fmla="*/ 5114167 h 6953322"/>
              <a:gd name="connsiteX5" fmla="*/ 3935730 w 6280611"/>
              <a:gd name="connsiteY5" fmla="*/ 4234185 h 6953322"/>
              <a:gd name="connsiteX6" fmla="*/ 4061460 w 6280611"/>
              <a:gd name="connsiteY6" fmla="*/ 4000115 h 6953322"/>
              <a:gd name="connsiteX7" fmla="*/ 4461258 w 6280611"/>
              <a:gd name="connsiteY7" fmla="*/ 4105127 h 6953322"/>
              <a:gd name="connsiteX8" fmla="*/ 6280611 w 6280611"/>
              <a:gd name="connsiteY8" fmla="*/ 6953322 h 6953322"/>
              <a:gd name="connsiteX9" fmla="*/ 0 w 6280611"/>
              <a:gd name="connsiteY9" fmla="*/ 6935811 h 6953322"/>
              <a:gd name="connsiteX10" fmla="*/ 0 w 6280611"/>
              <a:gd name="connsiteY10" fmla="*/ 58760 h 6953322"/>
              <a:gd name="connsiteX0" fmla="*/ 0 w 6280611"/>
              <a:gd name="connsiteY0" fmla="*/ 20544 h 6915106"/>
              <a:gd name="connsiteX1" fmla="*/ 1664695 w 6280611"/>
              <a:gd name="connsiteY1" fmla="*/ 1428 h 6915106"/>
              <a:gd name="connsiteX2" fmla="*/ 3597620 w 6280611"/>
              <a:gd name="connsiteY2" fmla="*/ 5150314 h 6915106"/>
              <a:gd name="connsiteX3" fmla="*/ 3909187 w 6280611"/>
              <a:gd name="connsiteY3" fmla="*/ 5373183 h 6915106"/>
              <a:gd name="connsiteX4" fmla="*/ 4168140 w 6280611"/>
              <a:gd name="connsiteY4" fmla="*/ 5075951 h 6915106"/>
              <a:gd name="connsiteX5" fmla="*/ 3935730 w 6280611"/>
              <a:gd name="connsiteY5" fmla="*/ 4195969 h 6915106"/>
              <a:gd name="connsiteX6" fmla="*/ 4061460 w 6280611"/>
              <a:gd name="connsiteY6" fmla="*/ 3961899 h 6915106"/>
              <a:gd name="connsiteX7" fmla="*/ 4461258 w 6280611"/>
              <a:gd name="connsiteY7" fmla="*/ 4066911 h 6915106"/>
              <a:gd name="connsiteX8" fmla="*/ 6280611 w 6280611"/>
              <a:gd name="connsiteY8" fmla="*/ 6915106 h 6915106"/>
              <a:gd name="connsiteX9" fmla="*/ 0 w 6280611"/>
              <a:gd name="connsiteY9" fmla="*/ 6897595 h 6915106"/>
              <a:gd name="connsiteX10" fmla="*/ 0 w 6280611"/>
              <a:gd name="connsiteY10" fmla="*/ 20544 h 6915106"/>
              <a:gd name="connsiteX0" fmla="*/ 0 w 6280611"/>
              <a:gd name="connsiteY0" fmla="*/ 19194 h 6913756"/>
              <a:gd name="connsiteX1" fmla="*/ 1664695 w 6280611"/>
              <a:gd name="connsiteY1" fmla="*/ 78 h 6913756"/>
              <a:gd name="connsiteX2" fmla="*/ 3597620 w 6280611"/>
              <a:gd name="connsiteY2" fmla="*/ 5148964 h 6913756"/>
              <a:gd name="connsiteX3" fmla="*/ 3909187 w 6280611"/>
              <a:gd name="connsiteY3" fmla="*/ 5371833 h 6913756"/>
              <a:gd name="connsiteX4" fmla="*/ 4168140 w 6280611"/>
              <a:gd name="connsiteY4" fmla="*/ 5074601 h 6913756"/>
              <a:gd name="connsiteX5" fmla="*/ 3935730 w 6280611"/>
              <a:gd name="connsiteY5" fmla="*/ 4194619 h 6913756"/>
              <a:gd name="connsiteX6" fmla="*/ 4061460 w 6280611"/>
              <a:gd name="connsiteY6" fmla="*/ 3960549 h 6913756"/>
              <a:gd name="connsiteX7" fmla="*/ 4461258 w 6280611"/>
              <a:gd name="connsiteY7" fmla="*/ 4065561 h 6913756"/>
              <a:gd name="connsiteX8" fmla="*/ 6280611 w 6280611"/>
              <a:gd name="connsiteY8" fmla="*/ 6913756 h 6913756"/>
              <a:gd name="connsiteX9" fmla="*/ 0 w 6280611"/>
              <a:gd name="connsiteY9" fmla="*/ 6896245 h 6913756"/>
              <a:gd name="connsiteX10" fmla="*/ 0 w 6280611"/>
              <a:gd name="connsiteY10" fmla="*/ 19194 h 6913756"/>
              <a:gd name="connsiteX0" fmla="*/ 0 w 6280611"/>
              <a:gd name="connsiteY0" fmla="*/ 97 h 6894659"/>
              <a:gd name="connsiteX1" fmla="*/ 646113 w 6280611"/>
              <a:gd name="connsiteY1" fmla="*/ 12842 h 6894659"/>
              <a:gd name="connsiteX2" fmla="*/ 3597620 w 6280611"/>
              <a:gd name="connsiteY2" fmla="*/ 5129867 h 6894659"/>
              <a:gd name="connsiteX3" fmla="*/ 3909187 w 6280611"/>
              <a:gd name="connsiteY3" fmla="*/ 5352736 h 6894659"/>
              <a:gd name="connsiteX4" fmla="*/ 4168140 w 6280611"/>
              <a:gd name="connsiteY4" fmla="*/ 5055504 h 6894659"/>
              <a:gd name="connsiteX5" fmla="*/ 3935730 w 6280611"/>
              <a:gd name="connsiteY5" fmla="*/ 4175522 h 6894659"/>
              <a:gd name="connsiteX6" fmla="*/ 4061460 w 6280611"/>
              <a:gd name="connsiteY6" fmla="*/ 3941452 h 6894659"/>
              <a:gd name="connsiteX7" fmla="*/ 4461258 w 6280611"/>
              <a:gd name="connsiteY7" fmla="*/ 4046464 h 6894659"/>
              <a:gd name="connsiteX8" fmla="*/ 6280611 w 6280611"/>
              <a:gd name="connsiteY8" fmla="*/ 6894659 h 6894659"/>
              <a:gd name="connsiteX9" fmla="*/ 0 w 6280611"/>
              <a:gd name="connsiteY9" fmla="*/ 6877148 h 6894659"/>
              <a:gd name="connsiteX10" fmla="*/ 0 w 6280611"/>
              <a:gd name="connsiteY10" fmla="*/ 97 h 6894659"/>
              <a:gd name="connsiteX0" fmla="*/ 0 w 6280611"/>
              <a:gd name="connsiteY0" fmla="*/ 24594 h 6919156"/>
              <a:gd name="connsiteX1" fmla="*/ 676711 w 6280611"/>
              <a:gd name="connsiteY1" fmla="*/ 77 h 6919156"/>
              <a:gd name="connsiteX2" fmla="*/ 3597620 w 6280611"/>
              <a:gd name="connsiteY2" fmla="*/ 5154364 h 6919156"/>
              <a:gd name="connsiteX3" fmla="*/ 3909187 w 6280611"/>
              <a:gd name="connsiteY3" fmla="*/ 5377233 h 6919156"/>
              <a:gd name="connsiteX4" fmla="*/ 4168140 w 6280611"/>
              <a:gd name="connsiteY4" fmla="*/ 5080001 h 6919156"/>
              <a:gd name="connsiteX5" fmla="*/ 3935730 w 6280611"/>
              <a:gd name="connsiteY5" fmla="*/ 4200019 h 6919156"/>
              <a:gd name="connsiteX6" fmla="*/ 4061460 w 6280611"/>
              <a:gd name="connsiteY6" fmla="*/ 3965949 h 6919156"/>
              <a:gd name="connsiteX7" fmla="*/ 4461258 w 6280611"/>
              <a:gd name="connsiteY7" fmla="*/ 4070961 h 6919156"/>
              <a:gd name="connsiteX8" fmla="*/ 6280611 w 6280611"/>
              <a:gd name="connsiteY8" fmla="*/ 6919156 h 6919156"/>
              <a:gd name="connsiteX9" fmla="*/ 0 w 6280611"/>
              <a:gd name="connsiteY9" fmla="*/ 6901645 h 6919156"/>
              <a:gd name="connsiteX10" fmla="*/ 0 w 6280611"/>
              <a:gd name="connsiteY10" fmla="*/ 24594 h 6919156"/>
              <a:gd name="connsiteX0" fmla="*/ 0 w 6280611"/>
              <a:gd name="connsiteY0" fmla="*/ 26164 h 6920726"/>
              <a:gd name="connsiteX1" fmla="*/ 676711 w 6280611"/>
              <a:gd name="connsiteY1" fmla="*/ 1647 h 6920726"/>
              <a:gd name="connsiteX2" fmla="*/ 3597620 w 6280611"/>
              <a:gd name="connsiteY2" fmla="*/ 5155934 h 6920726"/>
              <a:gd name="connsiteX3" fmla="*/ 3909187 w 6280611"/>
              <a:gd name="connsiteY3" fmla="*/ 5378803 h 6920726"/>
              <a:gd name="connsiteX4" fmla="*/ 4168140 w 6280611"/>
              <a:gd name="connsiteY4" fmla="*/ 5081571 h 6920726"/>
              <a:gd name="connsiteX5" fmla="*/ 3935730 w 6280611"/>
              <a:gd name="connsiteY5" fmla="*/ 4201589 h 6920726"/>
              <a:gd name="connsiteX6" fmla="*/ 4061460 w 6280611"/>
              <a:gd name="connsiteY6" fmla="*/ 3967519 h 6920726"/>
              <a:gd name="connsiteX7" fmla="*/ 4461258 w 6280611"/>
              <a:gd name="connsiteY7" fmla="*/ 4072531 h 6920726"/>
              <a:gd name="connsiteX8" fmla="*/ 6280611 w 6280611"/>
              <a:gd name="connsiteY8" fmla="*/ 6920726 h 6920726"/>
              <a:gd name="connsiteX9" fmla="*/ 0 w 6280611"/>
              <a:gd name="connsiteY9" fmla="*/ 6903215 h 6920726"/>
              <a:gd name="connsiteX10" fmla="*/ 0 w 6280611"/>
              <a:gd name="connsiteY10" fmla="*/ 26164 h 6920726"/>
              <a:gd name="connsiteX0" fmla="*/ 0 w 6280611"/>
              <a:gd name="connsiteY0" fmla="*/ 26164 h 6920726"/>
              <a:gd name="connsiteX1" fmla="*/ 676711 w 6280611"/>
              <a:gd name="connsiteY1" fmla="*/ 1647 h 6920726"/>
              <a:gd name="connsiteX2" fmla="*/ 3597620 w 6280611"/>
              <a:gd name="connsiteY2" fmla="*/ 5155934 h 6920726"/>
              <a:gd name="connsiteX3" fmla="*/ 3949985 w 6280611"/>
              <a:gd name="connsiteY3" fmla="*/ 5360173 h 6920726"/>
              <a:gd name="connsiteX4" fmla="*/ 4168140 w 6280611"/>
              <a:gd name="connsiteY4" fmla="*/ 5081571 h 6920726"/>
              <a:gd name="connsiteX5" fmla="*/ 3935730 w 6280611"/>
              <a:gd name="connsiteY5" fmla="*/ 4201589 h 6920726"/>
              <a:gd name="connsiteX6" fmla="*/ 4061460 w 6280611"/>
              <a:gd name="connsiteY6" fmla="*/ 3967519 h 6920726"/>
              <a:gd name="connsiteX7" fmla="*/ 4461258 w 6280611"/>
              <a:gd name="connsiteY7" fmla="*/ 4072531 h 6920726"/>
              <a:gd name="connsiteX8" fmla="*/ 6280611 w 6280611"/>
              <a:gd name="connsiteY8" fmla="*/ 6920726 h 6920726"/>
              <a:gd name="connsiteX9" fmla="*/ 0 w 6280611"/>
              <a:gd name="connsiteY9" fmla="*/ 6903215 h 6920726"/>
              <a:gd name="connsiteX10" fmla="*/ 0 w 6280611"/>
              <a:gd name="connsiteY10" fmla="*/ 26164 h 6920726"/>
              <a:gd name="connsiteX0" fmla="*/ 0 w 6280611"/>
              <a:gd name="connsiteY0" fmla="*/ 26164 h 6920726"/>
              <a:gd name="connsiteX1" fmla="*/ 676711 w 6280611"/>
              <a:gd name="connsiteY1" fmla="*/ 1647 h 6920726"/>
              <a:gd name="connsiteX2" fmla="*/ 3597620 w 6280611"/>
              <a:gd name="connsiteY2" fmla="*/ 5155934 h 6920726"/>
              <a:gd name="connsiteX3" fmla="*/ 3949985 w 6280611"/>
              <a:gd name="connsiteY3" fmla="*/ 5360173 h 6920726"/>
              <a:gd name="connsiteX4" fmla="*/ 4168140 w 6280611"/>
              <a:gd name="connsiteY4" fmla="*/ 5081571 h 6920726"/>
              <a:gd name="connsiteX5" fmla="*/ 3935730 w 6280611"/>
              <a:gd name="connsiteY5" fmla="*/ 4201589 h 6920726"/>
              <a:gd name="connsiteX6" fmla="*/ 4061460 w 6280611"/>
              <a:gd name="connsiteY6" fmla="*/ 3967519 h 6920726"/>
              <a:gd name="connsiteX7" fmla="*/ 4461258 w 6280611"/>
              <a:gd name="connsiteY7" fmla="*/ 4072531 h 6920726"/>
              <a:gd name="connsiteX8" fmla="*/ 6280611 w 6280611"/>
              <a:gd name="connsiteY8" fmla="*/ 6920726 h 6920726"/>
              <a:gd name="connsiteX9" fmla="*/ 0 w 6280611"/>
              <a:gd name="connsiteY9" fmla="*/ 6903215 h 6920726"/>
              <a:gd name="connsiteX10" fmla="*/ 0 w 6280611"/>
              <a:gd name="connsiteY10" fmla="*/ 26164 h 6920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80611" h="6920726">
                <a:moveTo>
                  <a:pt x="0" y="26164"/>
                </a:moveTo>
                <a:cubicBezTo>
                  <a:pt x="578154" y="24040"/>
                  <a:pt x="576575" y="20675"/>
                  <a:pt x="676711" y="1647"/>
                </a:cubicBezTo>
                <a:cubicBezTo>
                  <a:pt x="776847" y="-17381"/>
                  <a:pt x="733625" y="42095"/>
                  <a:pt x="3597620" y="5155934"/>
                </a:cubicBezTo>
                <a:cubicBezTo>
                  <a:pt x="3613911" y="5196086"/>
                  <a:pt x="3630515" y="5381883"/>
                  <a:pt x="3949985" y="5360173"/>
                </a:cubicBezTo>
                <a:cubicBezTo>
                  <a:pt x="4269455" y="5338463"/>
                  <a:pt x="4184015" y="5231394"/>
                  <a:pt x="4168140" y="5081571"/>
                </a:cubicBezTo>
                <a:lnTo>
                  <a:pt x="3935730" y="4201589"/>
                </a:lnTo>
                <a:cubicBezTo>
                  <a:pt x="3924300" y="4110130"/>
                  <a:pt x="3902710" y="4016034"/>
                  <a:pt x="4061460" y="3967519"/>
                </a:cubicBezTo>
                <a:cubicBezTo>
                  <a:pt x="4194810" y="3949371"/>
                  <a:pt x="4423158" y="4007680"/>
                  <a:pt x="4461258" y="4072531"/>
                </a:cubicBezTo>
                <a:lnTo>
                  <a:pt x="6280611" y="6920726"/>
                </a:lnTo>
                <a:lnTo>
                  <a:pt x="0" y="6903215"/>
                </a:lnTo>
                <a:lnTo>
                  <a:pt x="0" y="26164"/>
                </a:lnTo>
                <a:close/>
              </a:path>
            </a:pathLst>
          </a:custGeom>
          <a:solidFill>
            <a:schemeClr val="bg2"/>
          </a:solidFill>
        </p:spPr>
        <p:txBody>
          <a:bodyPr anchor="ctr"/>
          <a:lstStyle>
            <a:lvl1pPr algn="ctr">
              <a:defRPr baseline="-25000"/>
            </a:lvl1pPr>
          </a:lstStyle>
          <a:p>
            <a:r>
              <a:rPr lang="en-US"/>
              <a:t>Click icon to add picture</a:t>
            </a:r>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9363304" y="933451"/>
            <a:ext cx="136659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20955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7242" y="408820"/>
            <a:ext cx="7942602"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597241" y="1986061"/>
            <a:ext cx="7942603" cy="4015244"/>
          </a:xfrm>
        </p:spPr>
        <p:txBody>
          <a:bodyPr>
            <a:normAutofit/>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6238874" y="0"/>
            <a:ext cx="2902512"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76905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42370" y="408820"/>
            <a:ext cx="6701630"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3261860" y="1986061"/>
            <a:ext cx="5898809" cy="4015244"/>
          </a:xfrm>
        </p:spPr>
        <p:txBody>
          <a:bodyPr>
            <a:normAutofit/>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10716409" y="883553"/>
            <a:ext cx="2902512"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3135099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57263" y="408820"/>
            <a:ext cx="711914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957263" y="1581151"/>
            <a:ext cx="7736681" cy="4610099"/>
          </a:xfrm>
        </p:spPr>
        <p:txBody>
          <a:bodyPr>
            <a:normAutofit/>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
        <p:nvSpPr>
          <p:cNvPr id="3" name="Parallelogram 2">
            <a:extLst>
              <a:ext uri="{FF2B5EF4-FFF2-40B4-BE49-F238E27FC236}">
                <a16:creationId xmlns:a16="http://schemas.microsoft.com/office/drawing/2014/main" id="{48920EC6-7CC2-3B55-B9DC-48B44BBB0523}"/>
              </a:ext>
            </a:extLst>
          </p:cNvPr>
          <p:cNvSpPr/>
          <p:nvPr userDrawn="1"/>
        </p:nvSpPr>
        <p:spPr>
          <a:xfrm flipH="1">
            <a:off x="-17860" y="-14288"/>
            <a:ext cx="1046560" cy="6867525"/>
          </a:xfrm>
          <a:custGeom>
            <a:avLst/>
            <a:gdLst>
              <a:gd name="connsiteX0" fmla="*/ 0 w 1123950"/>
              <a:gd name="connsiteY0" fmla="*/ 6886575 h 6886575"/>
              <a:gd name="connsiteX1" fmla="*/ 280988 w 1123950"/>
              <a:gd name="connsiteY1" fmla="*/ 0 h 6886575"/>
              <a:gd name="connsiteX2" fmla="*/ 1123950 w 1123950"/>
              <a:gd name="connsiteY2" fmla="*/ 0 h 6886575"/>
              <a:gd name="connsiteX3" fmla="*/ 842963 w 1123950"/>
              <a:gd name="connsiteY3" fmla="*/ 6886575 h 6886575"/>
              <a:gd name="connsiteX4" fmla="*/ 0 w 1123950"/>
              <a:gd name="connsiteY4" fmla="*/ 6886575 h 6886575"/>
              <a:gd name="connsiteX0" fmla="*/ 0 w 1147763"/>
              <a:gd name="connsiteY0" fmla="*/ 6886575 h 6886575"/>
              <a:gd name="connsiteX1" fmla="*/ 280988 w 1147763"/>
              <a:gd name="connsiteY1" fmla="*/ 0 h 6886575"/>
              <a:gd name="connsiteX2" fmla="*/ 1123950 w 1147763"/>
              <a:gd name="connsiteY2" fmla="*/ 0 h 6886575"/>
              <a:gd name="connsiteX3" fmla="*/ 1147763 w 1147763"/>
              <a:gd name="connsiteY3" fmla="*/ 6867525 h 6886575"/>
              <a:gd name="connsiteX4" fmla="*/ 0 w 1147763"/>
              <a:gd name="connsiteY4" fmla="*/ 6886575 h 6886575"/>
              <a:gd name="connsiteX0" fmla="*/ 0 w 1395413"/>
              <a:gd name="connsiteY0" fmla="*/ 6867525 h 6867525"/>
              <a:gd name="connsiteX1" fmla="*/ 528638 w 1395413"/>
              <a:gd name="connsiteY1" fmla="*/ 0 h 6867525"/>
              <a:gd name="connsiteX2" fmla="*/ 1371600 w 1395413"/>
              <a:gd name="connsiteY2" fmla="*/ 0 h 6867525"/>
              <a:gd name="connsiteX3" fmla="*/ 1395413 w 1395413"/>
              <a:gd name="connsiteY3" fmla="*/ 6867525 h 6867525"/>
              <a:gd name="connsiteX4" fmla="*/ 0 w 1395413"/>
              <a:gd name="connsiteY4" fmla="*/ 6867525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413" h="6867525">
                <a:moveTo>
                  <a:pt x="0" y="6867525"/>
                </a:moveTo>
                <a:lnTo>
                  <a:pt x="528638" y="0"/>
                </a:lnTo>
                <a:lnTo>
                  <a:pt x="1371600" y="0"/>
                </a:lnTo>
                <a:cubicBezTo>
                  <a:pt x="1379538" y="2289175"/>
                  <a:pt x="1387475" y="4578350"/>
                  <a:pt x="1395413" y="6867525"/>
                </a:cubicBezTo>
                <a:lnTo>
                  <a:pt x="0" y="6867525"/>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035762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946"/>
            <a:ext cx="2701005"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800" dirty="0"/>
          </a:p>
        </p:txBody>
      </p:sp>
      <p:sp>
        <p:nvSpPr>
          <p:cNvPr id="2" name="Title 1"/>
          <p:cNvSpPr>
            <a:spLocks noGrp="1"/>
          </p:cNvSpPr>
          <p:nvPr>
            <p:ph type="ctrTitle" hasCustomPrompt="1"/>
          </p:nvPr>
        </p:nvSpPr>
        <p:spPr>
          <a:xfrm>
            <a:off x="597242" y="320040"/>
            <a:ext cx="5049178"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597241" y="2252394"/>
            <a:ext cx="4348139"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dirty="0"/>
              <a:t>Click icon to add picture</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353322" y="7136182"/>
            <a:ext cx="2882189" cy="435047"/>
          </a:xfrm>
          <a:prstGeom prst="rect">
            <a:avLst/>
          </a:prstGeom>
        </p:spPr>
      </p:pic>
    </p:spTree>
    <p:extLst>
      <p:ext uri="{BB962C8B-B14F-4D97-AF65-F5344CB8AC3E}">
        <p14:creationId xmlns:p14="http://schemas.microsoft.com/office/powerpoint/2010/main" val="35429794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946"/>
            <a:ext cx="2701005"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800" dirty="0"/>
          </a:p>
        </p:txBody>
      </p:sp>
      <p:sp>
        <p:nvSpPr>
          <p:cNvPr id="2" name="Title 1"/>
          <p:cNvSpPr>
            <a:spLocks noGrp="1"/>
          </p:cNvSpPr>
          <p:nvPr>
            <p:ph type="ctrTitle" hasCustomPrompt="1"/>
          </p:nvPr>
        </p:nvSpPr>
        <p:spPr>
          <a:xfrm>
            <a:off x="597242" y="320040"/>
            <a:ext cx="5049178"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597241" y="2252394"/>
            <a:ext cx="4348139"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6290775"/>
            <a:ext cx="4977803"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629077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353322" y="7136182"/>
            <a:ext cx="2882189" cy="435047"/>
          </a:xfrm>
          <a:prstGeom prst="rect">
            <a:avLst/>
          </a:prstGeom>
        </p:spPr>
      </p:pic>
    </p:spTree>
    <p:extLst>
      <p:ext uri="{BB962C8B-B14F-4D97-AF65-F5344CB8AC3E}">
        <p14:creationId xmlns:p14="http://schemas.microsoft.com/office/powerpoint/2010/main" val="33381510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dirty="0"/>
              <a:t>Add title here</a:t>
            </a:r>
          </a:p>
        </p:txBody>
      </p:sp>
      <p:sp>
        <p:nvSpPr>
          <p:cNvPr id="3" name="Text Placeholder 2"/>
          <p:cNvSpPr>
            <a:spLocks noGrp="1"/>
          </p:cNvSpPr>
          <p:nvPr>
            <p:ph type="body" idx="1"/>
          </p:nvPr>
        </p:nvSpPr>
        <p:spPr>
          <a:xfrm>
            <a:off x="822960" y="2108202"/>
            <a:ext cx="75438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482288" y="6221325"/>
            <a:ext cx="5113697" cy="365125"/>
          </a:xfrm>
          <a:prstGeom prst="rect">
            <a:avLst/>
          </a:prstGeom>
        </p:spPr>
        <p:txBody>
          <a:bodyPr/>
          <a:lstStyle>
            <a:lvl1pPr>
              <a:defRPr sz="1100" b="0" i="0" cap="all" baseline="0">
                <a:solidFill>
                  <a:schemeClr val="tx1"/>
                </a:solidFill>
                <a:latin typeface="+mn-lt"/>
              </a:defRPr>
            </a:lvl1pPr>
          </a:lstStyle>
          <a:p>
            <a:r>
              <a:rPr lang="en-US" dirty="0"/>
              <a:t>Add footer here</a:t>
            </a:r>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8197947" y="6221325"/>
            <a:ext cx="463434"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59" r:id="rId6"/>
    <p:sldLayoutId id="2147483758" r:id="rId7"/>
    <p:sldLayoutId id="2147483746" r:id="rId8"/>
    <p:sldLayoutId id="2147483757" r:id="rId9"/>
    <p:sldLayoutId id="2147483747" r:id="rId10"/>
    <p:sldLayoutId id="2147483760" r:id="rId11"/>
    <p:sldLayoutId id="2147483748" r:id="rId12"/>
    <p:sldLayoutId id="2147483750" r:id="rId13"/>
    <p:sldLayoutId id="2147483756" r:id="rId14"/>
    <p:sldLayoutId id="2147483751" r:id="rId15"/>
    <p:sldLayoutId id="2147483752" r:id="rId16"/>
    <p:sldLayoutId id="2147483754" r:id="rId17"/>
    <p:sldLayoutId id="2147483755" r:id="rId18"/>
    <p:sldLayoutId id="2147483753" r:id="rId19"/>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2.sv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3.jp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1.png"/><Relationship Id="rId7"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2.svg"/><Relationship Id="rId9" Type="http://schemas.openxmlformats.org/officeDocument/2006/relationships/image" Target="../media/image29.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38.sv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4.sv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svg"/><Relationship Id="rId9"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image" Target="../media/image53.png"/><Relationship Id="rId5" Type="http://schemas.openxmlformats.org/officeDocument/2006/relationships/image" Target="../media/image51.png"/><Relationship Id="rId4" Type="http://schemas.openxmlformats.org/officeDocument/2006/relationships/image" Target="../media/image50.sv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0.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_rels/slide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4.sv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65.xml"/><Relationship Id="rId1" Type="http://schemas.openxmlformats.org/officeDocument/2006/relationships/slideLayout" Target="../slideLayouts/slideLayout19.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4429034" y="794463"/>
            <a:ext cx="5405763" cy="2579052"/>
          </a:xfrm>
        </p:spPr>
        <p:txBody>
          <a:bodyPr>
            <a:normAutofit/>
          </a:bodyPr>
          <a:lstStyle/>
          <a:p>
            <a:pPr>
              <a:spcBef>
                <a:spcPts val="1200"/>
              </a:spcBef>
              <a:spcAft>
                <a:spcPts val="1200"/>
              </a:spcAft>
            </a:pPr>
            <a:r>
              <a:rPr lang="en-US" sz="2000" dirty="0"/>
              <a:t>Greater Binghamton </a:t>
            </a:r>
            <a:br>
              <a:rPr lang="en-US" sz="2000" dirty="0"/>
            </a:br>
            <a:r>
              <a:rPr lang="en-US" sz="2000" dirty="0"/>
              <a:t>Chamber of Commerce</a:t>
            </a:r>
            <a:br>
              <a:rPr lang="en-US" sz="2400" dirty="0"/>
            </a:br>
            <a:br>
              <a:rPr lang="en-US" sz="1000" dirty="0"/>
            </a:br>
            <a:r>
              <a:rPr lang="en-US" sz="2400" dirty="0"/>
              <a:t>35th ANNUAL LABOR &amp; EMPLOYMENT LAW UPDATE</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4076700" y="5123322"/>
            <a:ext cx="3795529" cy="1008925"/>
          </a:xfrm>
        </p:spPr>
        <p:txBody>
          <a:bodyPr>
            <a:normAutofit/>
          </a:bodyPr>
          <a:lstStyle/>
          <a:p>
            <a:pPr>
              <a:lnSpc>
                <a:spcPct val="120000"/>
              </a:lnSpc>
            </a:pPr>
            <a:r>
              <a:rPr lang="en-US" dirty="0"/>
              <a:t>Presentation by: </a:t>
            </a:r>
          </a:p>
          <a:p>
            <a:pPr>
              <a:lnSpc>
                <a:spcPct val="120000"/>
              </a:lnSpc>
            </a:pPr>
            <a:r>
              <a:rPr lang="en-US" dirty="0"/>
              <a:t>THOMAS A. CONLON, JR. ESQ</a:t>
            </a:r>
          </a:p>
        </p:txBody>
      </p:sp>
      <p:pic>
        <p:nvPicPr>
          <p:cNvPr id="82" name="Picture Placeholder 81" descr="A person standing in a hallway with a computer">
            <a:extLst>
              <a:ext uri="{FF2B5EF4-FFF2-40B4-BE49-F238E27FC236}">
                <a16:creationId xmlns:a16="http://schemas.microsoft.com/office/drawing/2014/main" id="{146F06CC-0FBA-25FB-03E4-AEA27BB636B2}"/>
              </a:ext>
            </a:extLst>
          </p:cNvPr>
          <p:cNvPicPr>
            <a:picLocks noGrp="1" noChangeAspect="1"/>
          </p:cNvPicPr>
          <p:nvPr>
            <p:ph type="pic" sz="quarter" idx="11"/>
          </p:nvPr>
        </p:nvPicPr>
        <p:blipFill rotWithShape="1">
          <a:blip r:embed="rId3"/>
          <a:srcRect l="13582" t="-33" r="14793" b="995"/>
          <a:stretch/>
        </p:blipFill>
        <p:spPr>
          <a:xfrm>
            <a:off x="0" y="-2235"/>
            <a:ext cx="4179167" cy="6860235"/>
          </a:xfrm>
        </p:spPr>
      </p:pic>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4332212" y="3373515"/>
            <a:ext cx="3795529" cy="1008926"/>
          </a:xfrm>
        </p:spPr>
        <p:txBody>
          <a:bodyPr/>
          <a:lstStyle/>
          <a:p>
            <a:r>
              <a:rPr lang="en-US" sz="3600" dirty="0"/>
              <a:t>2024 Employee Benefits Update</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77398" y="-68909"/>
            <a:ext cx="1563812" cy="69269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sp>
        <p:nvSpPr>
          <p:cNvPr id="3" name="TextBox 2">
            <a:extLst>
              <a:ext uri="{FF2B5EF4-FFF2-40B4-BE49-F238E27FC236}">
                <a16:creationId xmlns:a16="http://schemas.microsoft.com/office/drawing/2014/main" id="{C8033BAE-5444-8890-A486-7CF00B28A854}"/>
              </a:ext>
            </a:extLst>
          </p:cNvPr>
          <p:cNvSpPr txBox="1"/>
          <p:nvPr/>
        </p:nvSpPr>
        <p:spPr>
          <a:xfrm>
            <a:off x="4076700" y="5727567"/>
            <a:ext cx="5020933" cy="843116"/>
          </a:xfrm>
          <a:prstGeom prst="rect">
            <a:avLst/>
          </a:prstGeom>
          <a:noFill/>
        </p:spPr>
        <p:txBody>
          <a:bodyPr wrap="square">
            <a:spAutoFit/>
          </a:bodyPr>
          <a:lstStyle/>
          <a:p>
            <a:pPr>
              <a:lnSpc>
                <a:spcPct val="120000"/>
              </a:lnSpc>
            </a:pPr>
            <a:r>
              <a:rPr lang="en-US" sz="1400" dirty="0"/>
              <a:t>Hinman, Howard &amp; Kattell, LLP</a:t>
            </a:r>
          </a:p>
          <a:p>
            <a:pPr>
              <a:lnSpc>
                <a:spcPct val="120000"/>
              </a:lnSpc>
            </a:pPr>
            <a:r>
              <a:rPr lang="en-US" sz="1400" dirty="0"/>
              <a:t>PO Box 5250 | Binghamton, NY 13902-5250</a:t>
            </a:r>
          </a:p>
          <a:p>
            <a:pPr>
              <a:lnSpc>
                <a:spcPct val="120000"/>
              </a:lnSpc>
            </a:pPr>
            <a:r>
              <a:rPr lang="en-US" sz="1400" dirty="0"/>
              <a:t>Direct Dial: 607-231-6744 | E-mail: </a:t>
            </a:r>
            <a:r>
              <a:rPr lang="en-US" sz="1400" dirty="0" err="1"/>
              <a:t>tconlon</a:t>
            </a:r>
            <a:r>
              <a:rPr lang="en-US" sz="1400" dirty="0"/>
              <a:t>@ hhk.com</a:t>
            </a:r>
          </a:p>
        </p:txBody>
      </p:sp>
      <p:sp>
        <p:nvSpPr>
          <p:cNvPr id="4" name="TextBox 3">
            <a:extLst>
              <a:ext uri="{FF2B5EF4-FFF2-40B4-BE49-F238E27FC236}">
                <a16:creationId xmlns:a16="http://schemas.microsoft.com/office/drawing/2014/main" id="{C40EEA08-19FF-F7EC-A6E6-77673B8A9BC8}"/>
              </a:ext>
            </a:extLst>
          </p:cNvPr>
          <p:cNvSpPr txBox="1"/>
          <p:nvPr/>
        </p:nvSpPr>
        <p:spPr>
          <a:xfrm>
            <a:off x="180137" y="6570683"/>
            <a:ext cx="1805302" cy="261610"/>
          </a:xfrm>
          <a:prstGeom prst="rect">
            <a:avLst/>
          </a:prstGeom>
          <a:noFill/>
        </p:spPr>
        <p:txBody>
          <a:bodyPr wrap="none" rtlCol="0">
            <a:spAutoFit/>
          </a:bodyPr>
          <a:lstStyle/>
          <a:p>
            <a:r>
              <a:rPr lang="en-US" sz="1100" cap="all" dirty="0">
                <a:solidFill>
                  <a:schemeClr val="bg1"/>
                </a:solidFill>
              </a:rPr>
              <a:t>Attorney Advertising</a:t>
            </a:r>
          </a:p>
        </p:txBody>
      </p:sp>
      <p:cxnSp>
        <p:nvCxnSpPr>
          <p:cNvPr id="6" name="Straight Connector 5">
            <a:extLst>
              <a:ext uri="{FF2B5EF4-FFF2-40B4-BE49-F238E27FC236}">
                <a16:creationId xmlns:a16="http://schemas.microsoft.com/office/drawing/2014/main" id="{E64F21DA-2390-6BDD-63DC-5CC401FFB97F}"/>
              </a:ext>
            </a:extLst>
          </p:cNvPr>
          <p:cNvCxnSpPr>
            <a:cxnSpLocks/>
          </p:cNvCxnSpPr>
          <p:nvPr/>
        </p:nvCxnSpPr>
        <p:spPr>
          <a:xfrm>
            <a:off x="4429034" y="3418261"/>
            <a:ext cx="441969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979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4F86181A-CF91-4A29-6093-59757042A86E}"/>
              </a:ext>
            </a:extLst>
          </p:cNvPr>
          <p:cNvSpPr/>
          <p:nvPr/>
        </p:nvSpPr>
        <p:spPr>
          <a:xfrm>
            <a:off x="0" y="-1"/>
            <a:ext cx="9144000" cy="6858001"/>
          </a:xfrm>
          <a:custGeom>
            <a:avLst/>
            <a:gdLst>
              <a:gd name="connsiteX0" fmla="*/ 0 w 12192000"/>
              <a:gd name="connsiteY0" fmla="*/ 0 h 6858001"/>
              <a:gd name="connsiteX1" fmla="*/ 12192000 w 12192000"/>
              <a:gd name="connsiteY1" fmla="*/ 0 h 6858001"/>
              <a:gd name="connsiteX2" fmla="*/ 12192000 w 12192000"/>
              <a:gd name="connsiteY2" fmla="*/ 6858001 h 6858001"/>
              <a:gd name="connsiteX3" fmla="*/ 11444514 w 12192000"/>
              <a:gd name="connsiteY3" fmla="*/ 6858001 h 6858001"/>
              <a:gd name="connsiteX4" fmla="*/ 11444514 w 12192000"/>
              <a:gd name="connsiteY4" fmla="*/ 1 h 6858001"/>
              <a:gd name="connsiteX5" fmla="*/ 805542 w 12192000"/>
              <a:gd name="connsiteY5" fmla="*/ 1 h 6858001"/>
              <a:gd name="connsiteX6" fmla="*/ 805542 w 12192000"/>
              <a:gd name="connsiteY6" fmla="*/ 6858001 h 6858001"/>
              <a:gd name="connsiteX7" fmla="*/ 0 w 12192000"/>
              <a:gd name="connsiteY7"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1">
                <a:moveTo>
                  <a:pt x="0" y="0"/>
                </a:moveTo>
                <a:lnTo>
                  <a:pt x="12192000" y="0"/>
                </a:lnTo>
                <a:lnTo>
                  <a:pt x="12192000" y="6858001"/>
                </a:lnTo>
                <a:lnTo>
                  <a:pt x="11444514" y="6858001"/>
                </a:lnTo>
                <a:lnTo>
                  <a:pt x="11444514" y="1"/>
                </a:lnTo>
                <a:lnTo>
                  <a:pt x="805542" y="1"/>
                </a:lnTo>
                <a:lnTo>
                  <a:pt x="805542" y="6858001"/>
                </a:lnTo>
                <a:lnTo>
                  <a:pt x="0" y="6858001"/>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A0CCD53A-3321-FDB9-CA50-70544F935C22}"/>
              </a:ext>
            </a:extLst>
          </p:cNvPr>
          <p:cNvSpPr>
            <a:spLocks noGrp="1"/>
          </p:cNvSpPr>
          <p:nvPr>
            <p:ph type="ctrTitle"/>
          </p:nvPr>
        </p:nvSpPr>
        <p:spPr>
          <a:xfrm>
            <a:off x="590548" y="137575"/>
            <a:ext cx="8070461" cy="1524000"/>
          </a:xfrm>
        </p:spPr>
        <p:txBody>
          <a:bodyPr>
            <a:normAutofit/>
          </a:bodyPr>
          <a:lstStyle/>
          <a:p>
            <a:r>
              <a:rPr lang="en-US" sz="3200" dirty="0">
                <a:solidFill>
                  <a:schemeClr val="accent1"/>
                </a:solidFill>
              </a:rPr>
              <a:t>2024 ACA Noncompliance Penalties</a:t>
            </a:r>
            <a:endParaRPr lang="en-US" sz="3200" dirty="0"/>
          </a:p>
        </p:txBody>
      </p:sp>
      <p:sp>
        <p:nvSpPr>
          <p:cNvPr id="4" name="Text Placeholder 3">
            <a:extLst>
              <a:ext uri="{FF2B5EF4-FFF2-40B4-BE49-F238E27FC236}">
                <a16:creationId xmlns:a16="http://schemas.microsoft.com/office/drawing/2014/main" id="{548BD71C-DCE9-9855-DCBE-675F20E94682}"/>
              </a:ext>
            </a:extLst>
          </p:cNvPr>
          <p:cNvSpPr>
            <a:spLocks noGrp="1"/>
          </p:cNvSpPr>
          <p:nvPr>
            <p:ph type="body" sz="quarter" idx="16"/>
          </p:nvPr>
        </p:nvSpPr>
        <p:spPr>
          <a:xfrm>
            <a:off x="852764" y="1565740"/>
            <a:ext cx="1895444" cy="2957339"/>
          </a:xfrm>
        </p:spPr>
        <p:txBody>
          <a:bodyPr>
            <a:normAutofit/>
          </a:bodyPr>
          <a:lstStyle/>
          <a:p>
            <a:r>
              <a:rPr lang="en-US" sz="3200" dirty="0"/>
              <a:t>Formula</a:t>
            </a:r>
          </a:p>
        </p:txBody>
      </p:sp>
      <p:pic>
        <p:nvPicPr>
          <p:cNvPr id="51" name="Picture Placeholder 50" descr="Abacus">
            <a:extLst>
              <a:ext uri="{FF2B5EF4-FFF2-40B4-BE49-F238E27FC236}">
                <a16:creationId xmlns:a16="http://schemas.microsoft.com/office/drawing/2014/main" id="{F1A5F630-1971-68D5-BEDA-6FC11471C8E1}"/>
              </a:ext>
            </a:extLst>
          </p:cNvPr>
          <p:cNvPicPr>
            <a:picLocks noGrp="1" noChangeAspect="1"/>
          </p:cNvPicPr>
          <p:nvPr>
            <p:ph type="pic" sz="quarter" idx="23"/>
          </p:nvPr>
        </p:nvPicPr>
        <p:blipFill>
          <a:blip r:embed="rId4">
            <a:extLst>
              <a:ext uri="{96DAC541-7B7A-43D3-8B79-37D633B846F1}">
                <asvg:svgBlip xmlns:asvg="http://schemas.microsoft.com/office/drawing/2016/SVG/main" r:embed="rId5"/>
              </a:ext>
            </a:extLst>
          </a:blip>
          <a:srcRect t="4502" b="4502"/>
          <a:stretch/>
        </p:blipFill>
        <p:spPr>
          <a:xfrm>
            <a:off x="1068362" y="2371356"/>
            <a:ext cx="1397262" cy="1270238"/>
          </a:xfrm>
        </p:spPr>
      </p:pic>
      <p:sp>
        <p:nvSpPr>
          <p:cNvPr id="6" name="Slide Number Placeholder 5">
            <a:extLst>
              <a:ext uri="{FF2B5EF4-FFF2-40B4-BE49-F238E27FC236}">
                <a16:creationId xmlns:a16="http://schemas.microsoft.com/office/drawing/2014/main" id="{6314DC98-ED35-A03F-CA2C-D54F23D0FD11}"/>
              </a:ext>
            </a:extLst>
          </p:cNvPr>
          <p:cNvSpPr>
            <a:spLocks noGrp="1"/>
          </p:cNvSpPr>
          <p:nvPr>
            <p:ph type="sldNum" sz="quarter" idx="4"/>
          </p:nvPr>
        </p:nvSpPr>
        <p:spPr>
          <a:xfrm>
            <a:off x="7874611" y="6290775"/>
            <a:ext cx="617912" cy="365125"/>
          </a:xfrm>
        </p:spPr>
        <p:txBody>
          <a:bodyPr/>
          <a:lstStyle/>
          <a:p>
            <a:fld id="{3A98EE3D-8CD1-4C3F-BD1C-C98C9596463C}" type="slidenum">
              <a:rPr lang="en-US" smtClean="0"/>
              <a:pPr/>
              <a:t>10</a:t>
            </a:fld>
            <a:endParaRPr lang="en-US" dirty="0"/>
          </a:p>
        </p:txBody>
      </p:sp>
      <p:sp>
        <p:nvSpPr>
          <p:cNvPr id="12" name="TextBox 11">
            <a:extLst>
              <a:ext uri="{FF2B5EF4-FFF2-40B4-BE49-F238E27FC236}">
                <a16:creationId xmlns:a16="http://schemas.microsoft.com/office/drawing/2014/main" id="{1585C90A-87E8-BC98-CAB4-C90F67DD899F}"/>
              </a:ext>
            </a:extLst>
          </p:cNvPr>
          <p:cNvSpPr txBox="1"/>
          <p:nvPr/>
        </p:nvSpPr>
        <p:spPr>
          <a:xfrm>
            <a:off x="3007134" y="1735883"/>
            <a:ext cx="4895557" cy="769441"/>
          </a:xfrm>
          <a:prstGeom prst="rect">
            <a:avLst/>
          </a:prstGeom>
          <a:noFill/>
        </p:spPr>
        <p:txBody>
          <a:bodyPr wrap="square">
            <a:spAutoFit/>
          </a:bodyPr>
          <a:lstStyle/>
          <a:p>
            <a:pPr algn="ctr"/>
            <a:r>
              <a:rPr lang="en-US" sz="2200" b="1" dirty="0"/>
              <a:t>Here’s the calculation of the </a:t>
            </a:r>
            <a:br>
              <a:rPr lang="en-US" sz="2200" b="1" dirty="0"/>
            </a:br>
            <a:r>
              <a:rPr lang="en-US" sz="2200" b="1" dirty="0"/>
              <a:t>4980H(a) penalty amount:</a:t>
            </a:r>
          </a:p>
        </p:txBody>
      </p:sp>
      <p:sp>
        <p:nvSpPr>
          <p:cNvPr id="2" name="TextBox 1">
            <a:extLst>
              <a:ext uri="{FF2B5EF4-FFF2-40B4-BE49-F238E27FC236}">
                <a16:creationId xmlns:a16="http://schemas.microsoft.com/office/drawing/2014/main" id="{0B062251-A25B-13C4-D54D-9451142D932F}"/>
              </a:ext>
            </a:extLst>
          </p:cNvPr>
          <p:cNvSpPr txBox="1"/>
          <p:nvPr/>
        </p:nvSpPr>
        <p:spPr>
          <a:xfrm>
            <a:off x="2519788" y="3049527"/>
            <a:ext cx="5603297" cy="523220"/>
          </a:xfrm>
          <a:prstGeom prst="rect">
            <a:avLst/>
          </a:prstGeom>
          <a:noFill/>
        </p:spPr>
        <p:txBody>
          <a:bodyPr wrap="square" rtlCol="0">
            <a:spAutoFit/>
          </a:bodyPr>
          <a:lstStyle/>
          <a:p>
            <a:pPr lvl="1" algn="ctr"/>
            <a:r>
              <a:rPr lang="en-US" sz="2800" b="1" dirty="0"/>
              <a:t>12 months x $247.50 = $2,970 </a:t>
            </a:r>
          </a:p>
        </p:txBody>
      </p:sp>
      <p:sp>
        <p:nvSpPr>
          <p:cNvPr id="11" name="TextBox 10">
            <a:extLst>
              <a:ext uri="{FF2B5EF4-FFF2-40B4-BE49-F238E27FC236}">
                <a16:creationId xmlns:a16="http://schemas.microsoft.com/office/drawing/2014/main" id="{738E579B-C77F-A5AB-6DF5-D094F72473BF}"/>
              </a:ext>
            </a:extLst>
          </p:cNvPr>
          <p:cNvSpPr txBox="1"/>
          <p:nvPr/>
        </p:nvSpPr>
        <p:spPr>
          <a:xfrm>
            <a:off x="2519788" y="3590536"/>
            <a:ext cx="5482236" cy="523220"/>
          </a:xfrm>
          <a:prstGeom prst="rect">
            <a:avLst/>
          </a:prstGeom>
          <a:noFill/>
        </p:spPr>
        <p:txBody>
          <a:bodyPr wrap="square">
            <a:spAutoFit/>
          </a:bodyPr>
          <a:lstStyle/>
          <a:p>
            <a:pPr lvl="1" algn="ctr"/>
            <a:r>
              <a:rPr lang="en-US" sz="2800" b="1" dirty="0"/>
              <a:t>$2,970 x (300-30) = $801,900</a:t>
            </a:r>
          </a:p>
        </p:txBody>
      </p:sp>
    </p:spTree>
    <p:extLst>
      <p:ext uri="{BB962C8B-B14F-4D97-AF65-F5344CB8AC3E}">
        <p14:creationId xmlns:p14="http://schemas.microsoft.com/office/powerpoint/2010/main" val="212903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47274" y="238565"/>
            <a:ext cx="7655263" cy="835660"/>
          </a:xfrm>
        </p:spPr>
        <p:txBody>
          <a:bodyPr>
            <a:normAutofit fontScale="90000"/>
          </a:bodyPr>
          <a:lstStyle/>
          <a:p>
            <a:r>
              <a:rPr lang="en-US" dirty="0">
                <a:solidFill>
                  <a:schemeClr val="accent1">
                    <a:lumMod val="75000"/>
                  </a:schemeClr>
                </a:solidFill>
              </a:rPr>
              <a:t>2024 ACA Affordability Alternative</a:t>
            </a:r>
          </a:p>
        </p:txBody>
      </p:sp>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11</a:t>
            </a:fld>
            <a:endParaRPr lang="en-US" dirty="0"/>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5846365"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6305202" y="5156616"/>
            <a:ext cx="878334" cy="1705001"/>
          </a:xfrm>
          <a:prstGeom prst="rect">
            <a:avLst/>
          </a:prstGeom>
        </p:spPr>
      </p:pic>
      <p:sp>
        <p:nvSpPr>
          <p:cNvPr id="7" name="TextBox 6">
            <a:extLst>
              <a:ext uri="{FF2B5EF4-FFF2-40B4-BE49-F238E27FC236}">
                <a16:creationId xmlns:a16="http://schemas.microsoft.com/office/drawing/2014/main" id="{46A26926-3773-5064-A81C-94204D361FAE}"/>
              </a:ext>
            </a:extLst>
          </p:cNvPr>
          <p:cNvSpPr txBox="1"/>
          <p:nvPr/>
        </p:nvSpPr>
        <p:spPr>
          <a:xfrm>
            <a:off x="442262" y="1155700"/>
            <a:ext cx="7008261" cy="461665"/>
          </a:xfrm>
          <a:prstGeom prst="rect">
            <a:avLst/>
          </a:prstGeom>
          <a:noFill/>
        </p:spPr>
        <p:txBody>
          <a:bodyPr wrap="square">
            <a:spAutoFit/>
          </a:bodyPr>
          <a:lstStyle/>
          <a:p>
            <a:r>
              <a:rPr lang="en-US" sz="2400" b="1" dirty="0"/>
              <a:t>2023 4980H(b) Penalties</a:t>
            </a:r>
          </a:p>
        </p:txBody>
      </p:sp>
      <p:pic>
        <p:nvPicPr>
          <p:cNvPr id="8" name="Picture Placeholder 7" descr="A close-up of a stack of money&#10;&#10;Description automatically generated">
            <a:extLst>
              <a:ext uri="{FF2B5EF4-FFF2-40B4-BE49-F238E27FC236}">
                <a16:creationId xmlns:a16="http://schemas.microsoft.com/office/drawing/2014/main" id="{1AC73A86-ABD3-0EA2-78D2-9D1F7FF3721B}"/>
              </a:ext>
            </a:extLst>
          </p:cNvPr>
          <p:cNvPicPr>
            <a:picLocks noGrp="1" noChangeAspect="1"/>
          </p:cNvPicPr>
          <p:nvPr>
            <p:ph type="pic" sz="quarter" idx="11"/>
          </p:nvPr>
        </p:nvPicPr>
        <p:blipFill>
          <a:blip r:embed="rId5"/>
          <a:srcRect l="18930" r="18930"/>
          <a:stretch>
            <a:fillRect/>
          </a:stretch>
        </p:blipFill>
        <p:spPr/>
      </p:pic>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515982" y="1768512"/>
            <a:ext cx="5858691" cy="4939642"/>
          </a:xfrm>
        </p:spPr>
        <p:txBody>
          <a:bodyPr>
            <a:noAutofit/>
          </a:bodyPr>
          <a:lstStyle/>
          <a:p>
            <a:pPr marL="0" indent="0">
              <a:buNone/>
            </a:pPr>
            <a:r>
              <a:rPr lang="en-US" sz="2000" dirty="0"/>
              <a:t>For the 2023 tax year, the 4980H(b) ACA penalty is $371.67 a month or $4,460 annualized, per employee. Unlike the 4980H(a) penalty the 4980H(b) penalty is assessed on a per violation basis. </a:t>
            </a:r>
          </a:p>
          <a:p>
            <a:pPr marL="0" indent="0">
              <a:buNone/>
            </a:pPr>
            <a:r>
              <a:rPr lang="en-US" sz="2000" dirty="0"/>
              <a:t>The 4980H(b) penalty is assessed when an employer offers its full-time employees coverage that was either unaffordable, not Minimum Value, or both, AND had one of the employees receive a PTC from a state or federal health exchange.</a:t>
            </a:r>
          </a:p>
        </p:txBody>
      </p:sp>
    </p:spTree>
    <p:extLst>
      <p:ext uri="{BB962C8B-B14F-4D97-AF65-F5344CB8AC3E}">
        <p14:creationId xmlns:p14="http://schemas.microsoft.com/office/powerpoint/2010/main" val="33897614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47274" y="232951"/>
            <a:ext cx="7655263" cy="835660"/>
          </a:xfrm>
        </p:spPr>
        <p:txBody>
          <a:bodyPr>
            <a:normAutofit fontScale="90000"/>
          </a:bodyPr>
          <a:lstStyle/>
          <a:p>
            <a:r>
              <a:rPr lang="en-US" dirty="0">
                <a:solidFill>
                  <a:schemeClr val="accent1"/>
                </a:solidFill>
              </a:rPr>
              <a:t>2024 ACA Noncompliance Penalties</a:t>
            </a:r>
            <a:endParaRPr lang="en-US" dirty="0"/>
          </a:p>
        </p:txBody>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533400" y="1767843"/>
            <a:ext cx="6424749" cy="4949020"/>
          </a:xfrm>
        </p:spPr>
        <p:txBody>
          <a:bodyPr>
            <a:noAutofit/>
          </a:bodyPr>
          <a:lstStyle/>
          <a:p>
            <a:pPr marL="0" indent="0">
              <a:buNone/>
            </a:pPr>
            <a:r>
              <a:rPr lang="en-US" sz="2000" dirty="0"/>
              <a:t>Beta Corporation employs 100 ACA full-time employees. All 100 employees received an offer of coverage for the year, but as it turns out, the offers did not meet the IRS-mandated affordability threshold of 8.39% for the 2024 tax year. While it’s true that the coverage was unaffordable for all of the employees, only 50 of them obtained a PTC from the state health exchange.</a:t>
            </a:r>
          </a:p>
          <a:p>
            <a:pPr marL="0" indent="0">
              <a:buNone/>
            </a:pPr>
            <a:r>
              <a:rPr lang="en-US" sz="2000" b="1" dirty="0"/>
              <a:t>As a result, Beta Corporation would receive a 4980H(b) penalty in the amount of $223,000.</a:t>
            </a:r>
          </a:p>
        </p:txBody>
      </p:sp>
      <p:pic>
        <p:nvPicPr>
          <p:cNvPr id="19" name="Picture Placeholder 18">
            <a:extLst>
              <a:ext uri="{FF2B5EF4-FFF2-40B4-BE49-F238E27FC236}">
                <a16:creationId xmlns:a16="http://schemas.microsoft.com/office/drawing/2014/main" id="{52D45C27-4F4D-5A89-8C52-CB8FC47BCEFF}"/>
              </a:ext>
            </a:extLst>
          </p:cNvPr>
          <p:cNvPicPr>
            <a:picLocks noGrp="1" noChangeAspect="1"/>
          </p:cNvPicPr>
          <p:nvPr>
            <p:ph type="pic" sz="quarter" idx="11"/>
          </p:nvPr>
        </p:nvPicPr>
        <p:blipFill rotWithShape="1">
          <a:blip r:embed="rId3"/>
          <a:srcRect l="36180" r="36180"/>
          <a:stretch/>
        </p:blipFill>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12</a:t>
            </a:fld>
            <a:endParaRPr lang="en-US" dirty="0"/>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rot="21416904">
            <a:off x="6228111" y="1"/>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sp>
        <p:nvSpPr>
          <p:cNvPr id="7" name="TextBox 6">
            <a:extLst>
              <a:ext uri="{FF2B5EF4-FFF2-40B4-BE49-F238E27FC236}">
                <a16:creationId xmlns:a16="http://schemas.microsoft.com/office/drawing/2014/main" id="{46A26926-3773-5064-A81C-94204D361FAE}"/>
              </a:ext>
            </a:extLst>
          </p:cNvPr>
          <p:cNvSpPr txBox="1"/>
          <p:nvPr/>
        </p:nvSpPr>
        <p:spPr>
          <a:xfrm>
            <a:off x="442278" y="1144316"/>
            <a:ext cx="7659702" cy="461665"/>
          </a:xfrm>
          <a:prstGeom prst="rect">
            <a:avLst/>
          </a:prstGeom>
          <a:noFill/>
        </p:spPr>
        <p:txBody>
          <a:bodyPr wrap="square">
            <a:spAutoFit/>
          </a:bodyPr>
          <a:lstStyle/>
          <a:p>
            <a:r>
              <a:rPr lang="en-US" sz="2400" b="1" dirty="0"/>
              <a:t>2023 4980H(b) Penalties</a:t>
            </a:r>
          </a:p>
        </p:txBody>
      </p:sp>
    </p:spTree>
    <p:extLst>
      <p:ext uri="{BB962C8B-B14F-4D97-AF65-F5344CB8AC3E}">
        <p14:creationId xmlns:p14="http://schemas.microsoft.com/office/powerpoint/2010/main" val="1672762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CCD53A-3321-FDB9-CA50-70544F935C22}"/>
              </a:ext>
            </a:extLst>
          </p:cNvPr>
          <p:cNvSpPr>
            <a:spLocks noGrp="1"/>
          </p:cNvSpPr>
          <p:nvPr>
            <p:ph type="ctrTitle"/>
          </p:nvPr>
        </p:nvSpPr>
        <p:spPr>
          <a:xfrm>
            <a:off x="365760" y="46167"/>
            <a:ext cx="7795260" cy="1524000"/>
          </a:xfrm>
        </p:spPr>
        <p:txBody>
          <a:bodyPr>
            <a:normAutofit/>
          </a:bodyPr>
          <a:lstStyle/>
          <a:p>
            <a:r>
              <a:rPr lang="en-US" sz="3000" dirty="0">
                <a:solidFill>
                  <a:schemeClr val="accent1"/>
                </a:solidFill>
              </a:rPr>
              <a:t>2024 ACA Noncompliance Penalties</a:t>
            </a:r>
            <a:endParaRPr lang="en-US" sz="3000" dirty="0"/>
          </a:p>
        </p:txBody>
      </p:sp>
      <p:sp>
        <p:nvSpPr>
          <p:cNvPr id="4" name="Text Placeholder 3">
            <a:extLst>
              <a:ext uri="{FF2B5EF4-FFF2-40B4-BE49-F238E27FC236}">
                <a16:creationId xmlns:a16="http://schemas.microsoft.com/office/drawing/2014/main" id="{548BD71C-DCE9-9855-DCBE-675F20E94682}"/>
              </a:ext>
            </a:extLst>
          </p:cNvPr>
          <p:cNvSpPr>
            <a:spLocks noGrp="1"/>
          </p:cNvSpPr>
          <p:nvPr>
            <p:ph type="body" sz="quarter" idx="16"/>
          </p:nvPr>
        </p:nvSpPr>
        <p:spPr>
          <a:xfrm>
            <a:off x="774553" y="2347378"/>
            <a:ext cx="2190836" cy="2988791"/>
          </a:xfrm>
        </p:spPr>
        <p:txBody>
          <a:bodyPr>
            <a:normAutofit/>
          </a:bodyPr>
          <a:lstStyle/>
          <a:p>
            <a:r>
              <a:rPr lang="en-US" sz="3200" dirty="0"/>
              <a:t>Formula</a:t>
            </a:r>
          </a:p>
        </p:txBody>
      </p:sp>
      <p:pic>
        <p:nvPicPr>
          <p:cNvPr id="51" name="Picture Placeholder 50" descr="Abacus">
            <a:extLst>
              <a:ext uri="{FF2B5EF4-FFF2-40B4-BE49-F238E27FC236}">
                <a16:creationId xmlns:a16="http://schemas.microsoft.com/office/drawing/2014/main" id="{F1A5F630-1971-68D5-BEDA-6FC11471C8E1}"/>
              </a:ext>
            </a:extLst>
          </p:cNvPr>
          <p:cNvPicPr>
            <a:picLocks noGrp="1" noChangeAspect="1"/>
          </p:cNvPicPr>
          <p:nvPr>
            <p:ph type="pic" sz="quarter" idx="23"/>
          </p:nvPr>
        </p:nvPicPr>
        <p:blipFill>
          <a:blip r:embed="rId3">
            <a:extLst>
              <a:ext uri="{96DAC541-7B7A-43D3-8B79-37D633B846F1}">
                <asvg:svgBlip xmlns:asvg="http://schemas.microsoft.com/office/drawing/2016/SVG/main" r:embed="rId4"/>
              </a:ext>
            </a:extLst>
          </a:blip>
          <a:srcRect t="4502" b="4502"/>
          <a:stretch/>
        </p:blipFill>
        <p:spPr>
          <a:xfrm>
            <a:off x="1148897" y="3283115"/>
            <a:ext cx="1397262" cy="1270238"/>
          </a:xfrm>
        </p:spPr>
      </p:pic>
      <p:pic>
        <p:nvPicPr>
          <p:cNvPr id="53" name="Picture Placeholder 52" descr="3d Glasses">
            <a:extLst>
              <a:ext uri="{FF2B5EF4-FFF2-40B4-BE49-F238E27FC236}">
                <a16:creationId xmlns:a16="http://schemas.microsoft.com/office/drawing/2014/main" id="{6D152620-03B9-AECD-503A-E23309285EA7}"/>
              </a:ext>
            </a:extLst>
          </p:cNvPr>
          <p:cNvPicPr>
            <a:picLocks noGrp="1" noChangeAspect="1"/>
          </p:cNvPicPr>
          <p:nvPr>
            <p:ph type="pic" sz="quarter" idx="24"/>
          </p:nvPr>
        </p:nvPicPr>
        <p:blipFill>
          <a:blip r:embed="rId5">
            <a:extLst>
              <a:ext uri="{96DAC541-7B7A-43D3-8B79-37D633B846F1}">
                <asvg:svgBlip xmlns:asvg="http://schemas.microsoft.com/office/drawing/2016/SVG/main" r:embed="rId6"/>
              </a:ext>
            </a:extLst>
          </a:blip>
          <a:srcRect t="4574" b="4574"/>
          <a:stretch/>
        </p:blipFill>
        <p:spPr>
          <a:xfrm>
            <a:off x="10010572" y="3407841"/>
            <a:ext cx="1005840" cy="914400"/>
          </a:xfrm>
        </p:spPr>
      </p:pic>
      <p:sp>
        <p:nvSpPr>
          <p:cNvPr id="9" name="Text Placeholder 8">
            <a:extLst>
              <a:ext uri="{FF2B5EF4-FFF2-40B4-BE49-F238E27FC236}">
                <a16:creationId xmlns:a16="http://schemas.microsoft.com/office/drawing/2014/main" id="{ABB0AEFB-9FA8-4379-DA69-49759E72608E}"/>
              </a:ext>
            </a:extLst>
          </p:cNvPr>
          <p:cNvSpPr>
            <a:spLocks noGrp="1"/>
          </p:cNvSpPr>
          <p:nvPr>
            <p:ph type="body" sz="quarter" idx="21"/>
          </p:nvPr>
        </p:nvSpPr>
        <p:spPr>
          <a:xfrm>
            <a:off x="9376970" y="4442406"/>
            <a:ext cx="2275880" cy="893763"/>
          </a:xfrm>
        </p:spPr>
        <p:txBody>
          <a:bodyPr/>
          <a:lstStyle/>
          <a:p>
            <a:r>
              <a:rPr lang="en-US" dirty="0"/>
              <a:t>Logic gates: and, or, not, and their truth tables</a:t>
            </a:r>
          </a:p>
        </p:txBody>
      </p:sp>
      <p:pic>
        <p:nvPicPr>
          <p:cNvPr id="55" name="Picture Placeholder 54" descr="Circuit">
            <a:extLst>
              <a:ext uri="{FF2B5EF4-FFF2-40B4-BE49-F238E27FC236}">
                <a16:creationId xmlns:a16="http://schemas.microsoft.com/office/drawing/2014/main" id="{415585AE-96E0-81D6-0A31-2A13ECB76808}"/>
              </a:ext>
            </a:extLst>
          </p:cNvPr>
          <p:cNvPicPr>
            <a:picLocks noGrp="1" noChangeAspect="1"/>
          </p:cNvPicPr>
          <p:nvPr>
            <p:ph type="pic" sz="quarter" idx="25"/>
          </p:nvPr>
        </p:nvPicPr>
        <p:blipFill>
          <a:blip r:embed="rId7">
            <a:extLst>
              <a:ext uri="{96DAC541-7B7A-43D3-8B79-37D633B846F1}">
                <asvg:svgBlip xmlns:asvg="http://schemas.microsoft.com/office/drawing/2016/SVG/main" r:embed="rId8"/>
              </a:ext>
            </a:extLst>
          </a:blip>
          <a:srcRect t="4502" b="4502"/>
          <a:stretch/>
        </p:blipFill>
        <p:spPr>
          <a:xfrm>
            <a:off x="13354883" y="3286689"/>
            <a:ext cx="1005840" cy="914400"/>
          </a:xfrm>
        </p:spPr>
      </p:pic>
      <p:sp>
        <p:nvSpPr>
          <p:cNvPr id="10" name="Text Placeholder 9">
            <a:extLst>
              <a:ext uri="{FF2B5EF4-FFF2-40B4-BE49-F238E27FC236}">
                <a16:creationId xmlns:a16="http://schemas.microsoft.com/office/drawing/2014/main" id="{C0563BBD-CFF8-BAAA-D1C5-C6AC7B376BCA}"/>
              </a:ext>
            </a:extLst>
          </p:cNvPr>
          <p:cNvSpPr>
            <a:spLocks noGrp="1"/>
          </p:cNvSpPr>
          <p:nvPr>
            <p:ph type="body" sz="quarter" idx="22"/>
          </p:nvPr>
        </p:nvSpPr>
        <p:spPr>
          <a:xfrm>
            <a:off x="12721281" y="4442406"/>
            <a:ext cx="2275880" cy="893763"/>
          </a:xfrm>
        </p:spPr>
        <p:txBody>
          <a:bodyPr/>
          <a:lstStyle/>
          <a:p>
            <a:pPr lvl="0"/>
            <a:r>
              <a:rPr lang="en-US" dirty="0"/>
              <a:t>Combinational and sequential circuits</a:t>
            </a:r>
          </a:p>
        </p:txBody>
      </p:sp>
      <p:sp>
        <p:nvSpPr>
          <p:cNvPr id="6" name="Slide Number Placeholder 5">
            <a:extLst>
              <a:ext uri="{FF2B5EF4-FFF2-40B4-BE49-F238E27FC236}">
                <a16:creationId xmlns:a16="http://schemas.microsoft.com/office/drawing/2014/main" id="{6314DC98-ED35-A03F-CA2C-D54F23D0FD11}"/>
              </a:ext>
            </a:extLst>
          </p:cNvPr>
          <p:cNvSpPr>
            <a:spLocks noGrp="1"/>
          </p:cNvSpPr>
          <p:nvPr>
            <p:ph type="sldNum" sz="quarter" idx="4"/>
          </p:nvPr>
        </p:nvSpPr>
        <p:spPr>
          <a:xfrm>
            <a:off x="9244546" y="6290775"/>
            <a:ext cx="617912" cy="365125"/>
          </a:xfrm>
        </p:spPr>
        <p:txBody>
          <a:bodyPr/>
          <a:lstStyle/>
          <a:p>
            <a:fld id="{3A98EE3D-8CD1-4C3F-BD1C-C98C9596463C}" type="slidenum">
              <a:rPr lang="en-US" smtClean="0"/>
              <a:pPr/>
              <a:t>13</a:t>
            </a:fld>
            <a:endParaRPr lang="en-US" dirty="0"/>
          </a:p>
        </p:txBody>
      </p:sp>
      <p:sp>
        <p:nvSpPr>
          <p:cNvPr id="12" name="TextBox 11">
            <a:extLst>
              <a:ext uri="{FF2B5EF4-FFF2-40B4-BE49-F238E27FC236}">
                <a16:creationId xmlns:a16="http://schemas.microsoft.com/office/drawing/2014/main" id="{1585C90A-87E8-BC98-CAB4-C90F67DD899F}"/>
              </a:ext>
            </a:extLst>
          </p:cNvPr>
          <p:cNvSpPr txBox="1"/>
          <p:nvPr/>
        </p:nvSpPr>
        <p:spPr>
          <a:xfrm>
            <a:off x="-205648" y="1131668"/>
            <a:ext cx="9240396" cy="861774"/>
          </a:xfrm>
          <a:prstGeom prst="rect">
            <a:avLst/>
          </a:prstGeom>
          <a:noFill/>
        </p:spPr>
        <p:txBody>
          <a:bodyPr wrap="square">
            <a:spAutoFit/>
          </a:bodyPr>
          <a:lstStyle/>
          <a:p>
            <a:pPr algn="ctr"/>
            <a:r>
              <a:rPr lang="en-US" sz="2500" b="1" dirty="0"/>
              <a:t>Here’s the calculation of the </a:t>
            </a:r>
            <a:br>
              <a:rPr lang="en-US" sz="2500" b="1" dirty="0"/>
            </a:br>
            <a:r>
              <a:rPr lang="en-US" sz="2500" b="1" dirty="0"/>
              <a:t>4980H(b) penalty amount:</a:t>
            </a:r>
          </a:p>
        </p:txBody>
      </p:sp>
      <p:sp>
        <p:nvSpPr>
          <p:cNvPr id="2" name="TextBox 1">
            <a:extLst>
              <a:ext uri="{FF2B5EF4-FFF2-40B4-BE49-F238E27FC236}">
                <a16:creationId xmlns:a16="http://schemas.microsoft.com/office/drawing/2014/main" id="{0B062251-A25B-13C4-D54D-9451142D932F}"/>
              </a:ext>
            </a:extLst>
          </p:cNvPr>
          <p:cNvSpPr txBox="1"/>
          <p:nvPr/>
        </p:nvSpPr>
        <p:spPr>
          <a:xfrm>
            <a:off x="2768601" y="2959110"/>
            <a:ext cx="4902599" cy="600164"/>
          </a:xfrm>
          <a:prstGeom prst="rect">
            <a:avLst/>
          </a:prstGeom>
          <a:noFill/>
        </p:spPr>
        <p:txBody>
          <a:bodyPr wrap="square" rtlCol="0">
            <a:spAutoFit/>
          </a:bodyPr>
          <a:lstStyle/>
          <a:p>
            <a:pPr lvl="1" algn="ctr"/>
            <a:r>
              <a:rPr lang="en-US" sz="3300" dirty="0"/>
              <a:t>$371.67 x 12 = $4,460</a:t>
            </a:r>
          </a:p>
        </p:txBody>
      </p:sp>
      <p:sp>
        <p:nvSpPr>
          <p:cNvPr id="11" name="TextBox 10">
            <a:extLst>
              <a:ext uri="{FF2B5EF4-FFF2-40B4-BE49-F238E27FC236}">
                <a16:creationId xmlns:a16="http://schemas.microsoft.com/office/drawing/2014/main" id="{738E579B-C77F-A5AB-6DF5-D094F72473BF}"/>
              </a:ext>
            </a:extLst>
          </p:cNvPr>
          <p:cNvSpPr txBox="1"/>
          <p:nvPr/>
        </p:nvSpPr>
        <p:spPr>
          <a:xfrm>
            <a:off x="2778530" y="3847557"/>
            <a:ext cx="5078208" cy="600164"/>
          </a:xfrm>
          <a:prstGeom prst="rect">
            <a:avLst/>
          </a:prstGeom>
          <a:noFill/>
        </p:spPr>
        <p:txBody>
          <a:bodyPr wrap="square">
            <a:spAutoFit/>
          </a:bodyPr>
          <a:lstStyle/>
          <a:p>
            <a:pPr lvl="1" algn="ctr"/>
            <a:r>
              <a:rPr lang="en-US" sz="3300" dirty="0"/>
              <a:t>$4,460 x 50 = $223,000</a:t>
            </a:r>
          </a:p>
        </p:txBody>
      </p:sp>
      <p:sp>
        <p:nvSpPr>
          <p:cNvPr id="13" name="Freeform: Shape 12">
            <a:extLst>
              <a:ext uri="{FF2B5EF4-FFF2-40B4-BE49-F238E27FC236}">
                <a16:creationId xmlns:a16="http://schemas.microsoft.com/office/drawing/2014/main" id="{1FE95C04-2431-FEB9-F69F-9193DDBD08C9}"/>
              </a:ext>
            </a:extLst>
          </p:cNvPr>
          <p:cNvSpPr/>
          <p:nvPr/>
        </p:nvSpPr>
        <p:spPr>
          <a:xfrm>
            <a:off x="-11729" y="0"/>
            <a:ext cx="9155729" cy="6858000"/>
          </a:xfrm>
          <a:custGeom>
            <a:avLst/>
            <a:gdLst>
              <a:gd name="connsiteX0" fmla="*/ 10877550 w 12192000"/>
              <a:gd name="connsiteY0" fmla="*/ 0 h 6858000"/>
              <a:gd name="connsiteX1" fmla="*/ 12192000 w 12192000"/>
              <a:gd name="connsiteY1" fmla="*/ 0 h 6858000"/>
              <a:gd name="connsiteX2" fmla="*/ 12192000 w 12192000"/>
              <a:gd name="connsiteY2" fmla="*/ 6858000 h 6858000"/>
              <a:gd name="connsiteX3" fmla="*/ 10877550 w 12192000"/>
              <a:gd name="connsiteY3" fmla="*/ 6858000 h 6858000"/>
              <a:gd name="connsiteX4" fmla="*/ 0 w 12192000"/>
              <a:gd name="connsiteY4" fmla="*/ 0 h 6858000"/>
              <a:gd name="connsiteX5" fmla="*/ 496586 w 12192000"/>
              <a:gd name="connsiteY5" fmla="*/ 0 h 6858000"/>
              <a:gd name="connsiteX6" fmla="*/ 496586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877550" y="0"/>
                </a:moveTo>
                <a:lnTo>
                  <a:pt x="12192000" y="0"/>
                </a:lnTo>
                <a:lnTo>
                  <a:pt x="12192000" y="6858000"/>
                </a:lnTo>
                <a:lnTo>
                  <a:pt x="10877550" y="6858000"/>
                </a:lnTo>
                <a:close/>
                <a:moveTo>
                  <a:pt x="0" y="0"/>
                </a:moveTo>
                <a:lnTo>
                  <a:pt x="496586" y="0"/>
                </a:lnTo>
                <a:lnTo>
                  <a:pt x="496586" y="6858000"/>
                </a:lnTo>
                <a:lnTo>
                  <a:pt x="0" y="6858000"/>
                </a:lnTo>
                <a:close/>
              </a:path>
            </a:pathLst>
          </a:custGeom>
          <a:blipFill dpi="0" rotWithShape="1">
            <a:blip r:embed="rId9">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134879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38565" y="241659"/>
            <a:ext cx="7655263" cy="835660"/>
          </a:xfrm>
        </p:spPr>
        <p:txBody>
          <a:bodyPr>
            <a:normAutofit fontScale="90000"/>
          </a:bodyPr>
          <a:lstStyle/>
          <a:p>
            <a:r>
              <a:rPr lang="en-US" dirty="0">
                <a:solidFill>
                  <a:schemeClr val="accent1"/>
                </a:solidFill>
              </a:rPr>
              <a:t>2024 ACA Noncompliance Penalties</a:t>
            </a:r>
            <a:endParaRPr lang="en-US" dirty="0"/>
          </a:p>
        </p:txBody>
      </p:sp>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14</a:t>
            </a:fld>
            <a:endParaRPr lang="en-US" dirty="0"/>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rot="21416904">
            <a:off x="6228111" y="1"/>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sp>
        <p:nvSpPr>
          <p:cNvPr id="3" name="Picture Placeholder 2">
            <a:extLst>
              <a:ext uri="{FF2B5EF4-FFF2-40B4-BE49-F238E27FC236}">
                <a16:creationId xmlns:a16="http://schemas.microsoft.com/office/drawing/2014/main" id="{1CD1C146-9AA9-70F2-C8C1-836F56238BEF}"/>
              </a:ext>
            </a:extLst>
          </p:cNvPr>
          <p:cNvSpPr>
            <a:spLocks noGrp="1"/>
          </p:cNvSpPr>
          <p:nvPr>
            <p:ph type="pic" sz="quarter" idx="11"/>
          </p:nvPr>
        </p:nvSpPr>
        <p:spPr/>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533399" y="1199245"/>
            <a:ext cx="8248651" cy="5297000"/>
          </a:xfrm>
        </p:spPr>
        <p:txBody>
          <a:bodyPr>
            <a:noAutofit/>
          </a:bodyPr>
          <a:lstStyle/>
          <a:p>
            <a:pPr marL="457200" indent="-457200">
              <a:spcBef>
                <a:spcPts val="0"/>
              </a:spcBef>
              <a:spcAft>
                <a:spcPts val="600"/>
              </a:spcAft>
              <a:buFont typeface="Wingdings" panose="05000000000000000000" pitchFamily="2" charset="2"/>
              <a:buChar char="§"/>
            </a:pPr>
            <a:r>
              <a:rPr lang="en-US" sz="1900" dirty="0"/>
              <a:t>An employer will not be assessed both a 4980H(a) and 4980H(b) penalty for the same tax year. If an organization is found in violation of both ACA non-compliance requirements simultaneously, the greater penalty of the two will be assessed. </a:t>
            </a:r>
          </a:p>
          <a:p>
            <a:pPr marL="457200" indent="-457200">
              <a:spcBef>
                <a:spcPts val="0"/>
              </a:spcBef>
              <a:spcAft>
                <a:spcPts val="600"/>
              </a:spcAft>
              <a:buFont typeface="Wingdings" panose="05000000000000000000" pitchFamily="2" charset="2"/>
              <a:buChar char="§"/>
            </a:pPr>
            <a:r>
              <a:rPr lang="en-US" sz="1900" dirty="0"/>
              <a:t>Similar to previous years, the IRS issues 4980H(a) and 4980H(b) penalties via Letter 226J, which it is currently doing for the 2020 tax year.  The IRS will start on the 2021 tax years shortly. </a:t>
            </a:r>
          </a:p>
          <a:p>
            <a:pPr marL="457200" indent="-457200">
              <a:spcBef>
                <a:spcPts val="0"/>
              </a:spcBef>
              <a:spcAft>
                <a:spcPts val="600"/>
              </a:spcAft>
              <a:buFont typeface="Wingdings" panose="05000000000000000000" pitchFamily="2" charset="2"/>
              <a:buChar char="§"/>
            </a:pPr>
            <a:r>
              <a:rPr lang="en-US" sz="1900" dirty="0"/>
              <a:t>As employers prepare their 2023 ACA filings and set their sights on the 2024 tax year, remember the developments relating to the IRS and healthcare in general this year. </a:t>
            </a:r>
          </a:p>
          <a:p>
            <a:pPr marL="749808" lvl="1" indent="-457200">
              <a:spcBef>
                <a:spcPts val="0"/>
              </a:spcBef>
              <a:spcAft>
                <a:spcPts val="600"/>
              </a:spcAft>
              <a:buFont typeface="Wingdings" panose="05000000000000000000" pitchFamily="2" charset="2"/>
              <a:buChar char="§"/>
            </a:pPr>
            <a:r>
              <a:rPr lang="en-US" sz="1900" dirty="0"/>
              <a:t>The Inflation Reduction Act, gives the IRS $80 billion in funding for tax enforcement, including the ACA’s Employer Mandate.</a:t>
            </a:r>
          </a:p>
          <a:p>
            <a:pPr marL="749808" lvl="1" indent="-457200">
              <a:spcBef>
                <a:spcPts val="0"/>
              </a:spcBef>
              <a:spcAft>
                <a:spcPts val="600"/>
              </a:spcAft>
              <a:buFont typeface="Wingdings" panose="05000000000000000000" pitchFamily="2" charset="2"/>
              <a:buChar char="§"/>
            </a:pPr>
            <a:r>
              <a:rPr lang="en-US" sz="1900" dirty="0"/>
              <a:t>IRS is bringing on over 87,000 new tax examiners.</a:t>
            </a:r>
          </a:p>
          <a:p>
            <a:pPr marL="457200" indent="-457200">
              <a:spcBef>
                <a:spcPts val="0"/>
              </a:spcBef>
              <a:spcAft>
                <a:spcPts val="600"/>
              </a:spcAft>
              <a:buFont typeface="Wingdings" panose="05000000000000000000" pitchFamily="2" charset="2"/>
              <a:buChar char="§"/>
            </a:pPr>
            <a:r>
              <a:rPr lang="en-US" sz="1900" dirty="0"/>
              <a:t>The Inflation Reduction Act also extends reduced healthcare subsidies and PTCs through 2025</a:t>
            </a:r>
          </a:p>
          <a:p>
            <a:pPr marL="457200" indent="-457200">
              <a:spcBef>
                <a:spcPts val="0"/>
              </a:spcBef>
              <a:spcAft>
                <a:spcPts val="600"/>
              </a:spcAft>
              <a:buFont typeface="Wingdings" panose="05000000000000000000" pitchFamily="2" charset="2"/>
              <a:buChar char="§"/>
            </a:pPr>
            <a:r>
              <a:rPr lang="en-US" sz="1900" dirty="0"/>
              <a:t>Taken together, this means the potential for significant ACA penalty assessments. </a:t>
            </a:r>
          </a:p>
          <a:p>
            <a:pPr marL="457200" indent="-457200">
              <a:buFont typeface="Wingdings" panose="05000000000000000000" pitchFamily="2" charset="2"/>
              <a:buChar char="§"/>
            </a:pPr>
            <a:endParaRPr lang="en-US" sz="2000" dirty="0"/>
          </a:p>
        </p:txBody>
      </p:sp>
    </p:spTree>
    <p:extLst>
      <p:ext uri="{BB962C8B-B14F-4D97-AF65-F5344CB8AC3E}">
        <p14:creationId xmlns:p14="http://schemas.microsoft.com/office/powerpoint/2010/main" val="507876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44137" y="230712"/>
            <a:ext cx="7531463" cy="835660"/>
          </a:xfrm>
        </p:spPr>
        <p:txBody>
          <a:bodyPr>
            <a:normAutofit fontScale="90000"/>
          </a:bodyPr>
          <a:lstStyle/>
          <a:p>
            <a:r>
              <a:rPr lang="en-US" dirty="0">
                <a:solidFill>
                  <a:schemeClr val="accent1"/>
                </a:solidFill>
              </a:rPr>
              <a:t>2024 ACA Noncompliance Penalties</a:t>
            </a:r>
            <a:endParaRPr lang="en-US" dirty="0"/>
          </a:p>
        </p:txBody>
      </p:sp>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15</a:t>
            </a:fld>
            <a:endParaRPr lang="en-US" dirty="0"/>
          </a:p>
        </p:txBody>
      </p:sp>
      <p:sp>
        <p:nvSpPr>
          <p:cNvPr id="7" name="TextBox 6">
            <a:extLst>
              <a:ext uri="{FF2B5EF4-FFF2-40B4-BE49-F238E27FC236}">
                <a16:creationId xmlns:a16="http://schemas.microsoft.com/office/drawing/2014/main" id="{46A26926-3773-5064-A81C-94204D361FAE}"/>
              </a:ext>
            </a:extLst>
          </p:cNvPr>
          <p:cNvSpPr txBox="1"/>
          <p:nvPr/>
        </p:nvSpPr>
        <p:spPr>
          <a:xfrm>
            <a:off x="416707" y="1152010"/>
            <a:ext cx="8405075" cy="430887"/>
          </a:xfrm>
          <a:prstGeom prst="rect">
            <a:avLst/>
          </a:prstGeom>
          <a:noFill/>
        </p:spPr>
        <p:txBody>
          <a:bodyPr wrap="square">
            <a:spAutoFit/>
          </a:bodyPr>
          <a:lstStyle/>
          <a:p>
            <a:r>
              <a:rPr lang="en-US" sz="2200" b="1" dirty="0"/>
              <a:t>Extension of Healthcare Subsidies and Premium Tax Credits</a:t>
            </a:r>
          </a:p>
        </p:txBody>
      </p:sp>
      <p:sp>
        <p:nvSpPr>
          <p:cNvPr id="3" name="Picture Placeholder 2">
            <a:extLst>
              <a:ext uri="{FF2B5EF4-FFF2-40B4-BE49-F238E27FC236}">
                <a16:creationId xmlns:a16="http://schemas.microsoft.com/office/drawing/2014/main" id="{8D94ACAB-9810-E5DD-2FDA-BB1C95016FF9}"/>
              </a:ext>
            </a:extLst>
          </p:cNvPr>
          <p:cNvSpPr>
            <a:spLocks noGrp="1"/>
          </p:cNvSpPr>
          <p:nvPr>
            <p:ph type="pic" sz="quarter" idx="11"/>
          </p:nvPr>
        </p:nvSpPr>
        <p:spPr/>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538046" y="1755775"/>
            <a:ext cx="8001798" cy="4535000"/>
          </a:xfrm>
        </p:spPr>
        <p:txBody>
          <a:bodyPr>
            <a:noAutofit/>
          </a:bodyPr>
          <a:lstStyle/>
          <a:p>
            <a:pPr marL="457200" indent="-457200">
              <a:spcBef>
                <a:spcPts val="0"/>
              </a:spcBef>
              <a:spcAft>
                <a:spcPts val="600"/>
              </a:spcAft>
              <a:buFont typeface="Wingdings" panose="05000000000000000000" pitchFamily="2" charset="2"/>
              <a:buChar char="§"/>
            </a:pPr>
            <a:r>
              <a:rPr lang="en-US" sz="2000" dirty="0"/>
              <a:t>The American Rescue Plan Act (“ARPA”) became law on March 21, 2021 and extended eligibility for the ACA premium tax credits to individuals with incomes over 400% of the poverty line.</a:t>
            </a:r>
          </a:p>
          <a:p>
            <a:pPr marL="457200" indent="-457200">
              <a:spcBef>
                <a:spcPts val="0"/>
              </a:spcBef>
              <a:spcAft>
                <a:spcPts val="600"/>
              </a:spcAft>
              <a:buFont typeface="Wingdings" panose="05000000000000000000" pitchFamily="2" charset="2"/>
              <a:buChar char="§"/>
            </a:pPr>
            <a:r>
              <a:rPr lang="en-US" sz="2000" dirty="0"/>
              <a:t>ARPA also increased the ACA premium tax credits (PTC) for lower income individuals until December 31, 2022</a:t>
            </a:r>
          </a:p>
          <a:p>
            <a:pPr marL="457200" indent="-457200">
              <a:spcBef>
                <a:spcPts val="0"/>
              </a:spcBef>
              <a:spcAft>
                <a:spcPts val="600"/>
              </a:spcAft>
              <a:buFont typeface="Wingdings" panose="05000000000000000000" pitchFamily="2" charset="2"/>
              <a:buChar char="§"/>
            </a:pPr>
            <a:r>
              <a:rPr lang="en-US" sz="2000" dirty="0"/>
              <a:t>The Inflation Reduction Act extends the increased premium tax credit until </a:t>
            </a:r>
            <a:br>
              <a:rPr lang="en-US" sz="2000" dirty="0"/>
            </a:br>
            <a:r>
              <a:rPr lang="en-US" sz="2000" dirty="0"/>
              <a:t>December 31, 2025</a:t>
            </a:r>
          </a:p>
          <a:p>
            <a:pPr marL="822960" lvl="1" indent="-457200">
              <a:spcBef>
                <a:spcPts val="0"/>
              </a:spcBef>
              <a:spcAft>
                <a:spcPts val="600"/>
              </a:spcAft>
              <a:buFont typeface="Wingdings" panose="05000000000000000000" pitchFamily="2" charset="2"/>
              <a:buChar char="§"/>
            </a:pPr>
            <a:r>
              <a:rPr lang="en-US" sz="2000" dirty="0"/>
              <a:t>This may increase the number of people who get the PTC</a:t>
            </a:r>
          </a:p>
          <a:p>
            <a:pPr marL="457200" indent="-457200">
              <a:spcBef>
                <a:spcPts val="0"/>
              </a:spcBef>
              <a:spcAft>
                <a:spcPts val="600"/>
              </a:spcAft>
              <a:buFont typeface="Wingdings" panose="05000000000000000000" pitchFamily="2" charset="2"/>
              <a:buChar char="§"/>
            </a:pPr>
            <a:r>
              <a:rPr lang="en-US" sz="2000" dirty="0"/>
              <a:t>As the PTC is the trigger for ACA penalties, this may increase the exposure of employers to penalties in 2023, 2024 and 2025</a:t>
            </a:r>
          </a:p>
        </p:txBody>
      </p:sp>
    </p:spTree>
    <p:extLst>
      <p:ext uri="{BB962C8B-B14F-4D97-AF65-F5344CB8AC3E}">
        <p14:creationId xmlns:p14="http://schemas.microsoft.com/office/powerpoint/2010/main" val="39504219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A8C6D-6AC5-C457-2891-31C4231E70DD}"/>
              </a:ext>
            </a:extLst>
          </p:cNvPr>
          <p:cNvSpPr>
            <a:spLocks noGrp="1"/>
          </p:cNvSpPr>
          <p:nvPr>
            <p:ph type="ctrTitle"/>
          </p:nvPr>
        </p:nvSpPr>
        <p:spPr>
          <a:xfrm>
            <a:off x="5227745" y="4047767"/>
            <a:ext cx="3590158" cy="1518315"/>
          </a:xfrm>
        </p:spPr>
        <p:txBody>
          <a:bodyPr anchor="b">
            <a:normAutofit fontScale="90000"/>
          </a:bodyPr>
          <a:lstStyle/>
          <a:p>
            <a:r>
              <a:rPr lang="en-US" sz="4000" dirty="0">
                <a:solidFill>
                  <a:schemeClr val="bg1"/>
                </a:solidFill>
              </a:rPr>
              <a:t>Other Healthcare Developments</a:t>
            </a:r>
          </a:p>
        </p:txBody>
      </p:sp>
      <p:pic>
        <p:nvPicPr>
          <p:cNvPr id="7" name="Picture Placeholder 6">
            <a:extLst>
              <a:ext uri="{FF2B5EF4-FFF2-40B4-BE49-F238E27FC236}">
                <a16:creationId xmlns:a16="http://schemas.microsoft.com/office/drawing/2014/main" id="{C0036851-8EAF-4E67-F632-4795460D309D}"/>
              </a:ext>
            </a:extLst>
          </p:cNvPr>
          <p:cNvPicPr>
            <a:picLocks noGrp="1" noChangeAspect="1"/>
          </p:cNvPicPr>
          <p:nvPr>
            <p:ph type="pic" sz="quarter" idx="11"/>
          </p:nvPr>
        </p:nvPicPr>
        <p:blipFill rotWithShape="1">
          <a:blip r:embed="rId3"/>
          <a:srcRect l="25208" r="25208"/>
          <a:stretch/>
        </p:blipFill>
        <p:spPr>
          <a:noFill/>
        </p:spPr>
      </p:pic>
      <p:sp>
        <p:nvSpPr>
          <p:cNvPr id="5" name="Text Placeholder 4">
            <a:extLst>
              <a:ext uri="{FF2B5EF4-FFF2-40B4-BE49-F238E27FC236}">
                <a16:creationId xmlns:a16="http://schemas.microsoft.com/office/drawing/2014/main" id="{CDEA1E6E-C9C4-5475-520C-1A947AF8CCFB}"/>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3232121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8192-D989-20E0-DDC7-4C3212415D19}"/>
              </a:ext>
            </a:extLst>
          </p:cNvPr>
          <p:cNvSpPr>
            <a:spLocks noGrp="1"/>
          </p:cNvSpPr>
          <p:nvPr>
            <p:ph type="ctrTitle"/>
          </p:nvPr>
        </p:nvSpPr>
        <p:spPr>
          <a:xfrm>
            <a:off x="444841" y="109798"/>
            <a:ext cx="6701630" cy="949467"/>
          </a:xfrm>
        </p:spPr>
        <p:txBody>
          <a:bodyPr>
            <a:normAutofit fontScale="90000"/>
          </a:bodyPr>
          <a:lstStyle/>
          <a:p>
            <a:r>
              <a:rPr lang="en-US" dirty="0">
                <a:solidFill>
                  <a:srgbClr val="617A98"/>
                </a:solidFill>
              </a:rPr>
              <a:t>Other Healthcare Developments</a:t>
            </a:r>
          </a:p>
        </p:txBody>
      </p:sp>
      <p:sp>
        <p:nvSpPr>
          <p:cNvPr id="3" name="Content Placeholder 2">
            <a:extLst>
              <a:ext uri="{FF2B5EF4-FFF2-40B4-BE49-F238E27FC236}">
                <a16:creationId xmlns:a16="http://schemas.microsoft.com/office/drawing/2014/main" id="{F0E929CE-A524-7156-75FB-6FA2ABF91C50}"/>
              </a:ext>
            </a:extLst>
          </p:cNvPr>
          <p:cNvSpPr>
            <a:spLocks noGrp="1"/>
          </p:cNvSpPr>
          <p:nvPr>
            <p:ph sz="quarter" idx="17"/>
          </p:nvPr>
        </p:nvSpPr>
        <p:spPr>
          <a:xfrm>
            <a:off x="444841" y="1986061"/>
            <a:ext cx="6260759" cy="4015244"/>
          </a:xfrm>
        </p:spPr>
        <p:txBody>
          <a:bodyPr>
            <a:noAutofit/>
          </a:bodyPr>
          <a:lstStyle/>
          <a:p>
            <a:pPr>
              <a:spcBef>
                <a:spcPts val="0"/>
              </a:spcBef>
              <a:spcAft>
                <a:spcPts val="600"/>
              </a:spcAft>
            </a:pPr>
            <a:r>
              <a:rPr lang="en-US" sz="2000" i="1" dirty="0"/>
              <a:t>Tex. Med. </a:t>
            </a:r>
            <a:r>
              <a:rPr lang="en-US" sz="2000" i="1" dirty="0" err="1"/>
              <a:t>Ass'n</a:t>
            </a:r>
            <a:r>
              <a:rPr lang="en-US" sz="2000" i="1" dirty="0"/>
              <a:t> v. United States HHS, </a:t>
            </a:r>
            <a:r>
              <a:rPr lang="en-US" sz="2000" dirty="0"/>
              <a:t>2023 U.S. Dist. LEXIS 135310, (N.D. Tex. August 3, 2023), the court invalidated two portions of the regulations: </a:t>
            </a:r>
          </a:p>
          <a:p>
            <a:pPr marL="914400" lvl="1" indent="-457200">
              <a:spcBef>
                <a:spcPts val="0"/>
              </a:spcBef>
              <a:spcAft>
                <a:spcPts val="600"/>
              </a:spcAft>
              <a:buFont typeface="Wingdings" panose="05000000000000000000" pitchFamily="2" charset="2"/>
              <a:buChar char="§"/>
            </a:pPr>
            <a:r>
              <a:rPr lang="en-US" sz="2000" dirty="0"/>
              <a:t>the increased fee to participate in IDR for 2023 $350 (up from $50); and </a:t>
            </a:r>
          </a:p>
          <a:p>
            <a:pPr marL="914400" lvl="1" indent="-457200">
              <a:spcBef>
                <a:spcPts val="0"/>
              </a:spcBef>
              <a:spcAft>
                <a:spcPts val="600"/>
              </a:spcAft>
              <a:buFont typeface="Wingdings" panose="05000000000000000000" pitchFamily="2" charset="2"/>
              <a:buChar char="§"/>
            </a:pPr>
            <a:r>
              <a:rPr lang="en-US" sz="2000" dirty="0"/>
              <a:t>the batching rule that makes it more difficult to batch multiple, qualified IDR dispute items and services to be considered jointly </a:t>
            </a:r>
            <a:br>
              <a:rPr lang="en-US" sz="2000" dirty="0"/>
            </a:br>
            <a:r>
              <a:rPr lang="en-US" sz="2000" dirty="0"/>
              <a:t>as part of a single determination.</a:t>
            </a:r>
          </a:p>
          <a:p>
            <a:pPr marL="164592" indent="0">
              <a:spcBef>
                <a:spcPts val="0"/>
              </a:spcBef>
              <a:spcAft>
                <a:spcPts val="600"/>
              </a:spcAft>
              <a:buNone/>
            </a:pPr>
            <a:r>
              <a:rPr lang="en-US" sz="2000" dirty="0"/>
              <a:t>HHS has suspended the IDR process pending further guidance; some in process claims are continuing and some parts of the system are slowly reopening</a:t>
            </a:r>
          </a:p>
        </p:txBody>
      </p:sp>
      <p:pic>
        <p:nvPicPr>
          <p:cNvPr id="11" name="Picture Placeholder 10">
            <a:extLst>
              <a:ext uri="{FF2B5EF4-FFF2-40B4-BE49-F238E27FC236}">
                <a16:creationId xmlns:a16="http://schemas.microsoft.com/office/drawing/2014/main" id="{C3C0A965-E370-7EE2-6604-DA15E839BD5A}"/>
              </a:ext>
            </a:extLst>
          </p:cNvPr>
          <p:cNvPicPr>
            <a:picLocks noGrp="1" noChangeAspect="1"/>
          </p:cNvPicPr>
          <p:nvPr>
            <p:ph type="pic" sz="quarter" idx="11"/>
          </p:nvPr>
        </p:nvPicPr>
        <p:blipFill rotWithShape="1">
          <a:blip r:embed="rId3"/>
          <a:srcRect l="64786" r="7202"/>
          <a:stretch/>
        </p:blipFill>
        <p:spPr>
          <a:xfrm flipH="1">
            <a:off x="6238874" y="0"/>
            <a:ext cx="2902512" cy="6858000"/>
          </a:xfrm>
        </p:spPr>
      </p:pic>
      <p:sp>
        <p:nvSpPr>
          <p:cNvPr id="6" name="Slide Number Placeholder 5">
            <a:extLst>
              <a:ext uri="{FF2B5EF4-FFF2-40B4-BE49-F238E27FC236}">
                <a16:creationId xmlns:a16="http://schemas.microsoft.com/office/drawing/2014/main" id="{E92E9BCE-1FE4-DBB9-F145-36C8E896950E}"/>
              </a:ext>
            </a:extLst>
          </p:cNvPr>
          <p:cNvSpPr>
            <a:spLocks noGrp="1"/>
          </p:cNvSpPr>
          <p:nvPr>
            <p:ph type="sldNum" sz="quarter" idx="4"/>
          </p:nvPr>
        </p:nvSpPr>
        <p:spPr/>
        <p:txBody>
          <a:bodyPr/>
          <a:lstStyle/>
          <a:p>
            <a:fld id="{3A98EE3D-8CD1-4C3F-BD1C-C98C9596463C}" type="slidenum">
              <a:rPr lang="en-US" smtClean="0"/>
              <a:pPr/>
              <a:t>17</a:t>
            </a:fld>
            <a:endParaRPr lang="en-US" dirty="0"/>
          </a:p>
        </p:txBody>
      </p:sp>
      <p:sp>
        <p:nvSpPr>
          <p:cNvPr id="7" name="TextBox 6">
            <a:extLst>
              <a:ext uri="{FF2B5EF4-FFF2-40B4-BE49-F238E27FC236}">
                <a16:creationId xmlns:a16="http://schemas.microsoft.com/office/drawing/2014/main" id="{B7E1DC30-6E05-133A-A1B8-36C6AD633B22}"/>
              </a:ext>
            </a:extLst>
          </p:cNvPr>
          <p:cNvSpPr txBox="1"/>
          <p:nvPr/>
        </p:nvSpPr>
        <p:spPr>
          <a:xfrm>
            <a:off x="444841" y="1155064"/>
            <a:ext cx="7092609" cy="769441"/>
          </a:xfrm>
          <a:prstGeom prst="rect">
            <a:avLst/>
          </a:prstGeom>
          <a:noFill/>
        </p:spPr>
        <p:txBody>
          <a:bodyPr wrap="square">
            <a:spAutoFit/>
          </a:bodyPr>
          <a:lstStyle/>
          <a:p>
            <a:r>
              <a:rPr lang="en-US" sz="2200" b="1" dirty="0"/>
              <a:t>Surprise Billing Independent Dispute Review (IDR) Process Temporarily Halted </a:t>
            </a:r>
          </a:p>
        </p:txBody>
      </p:sp>
    </p:spTree>
    <p:extLst>
      <p:ext uri="{BB962C8B-B14F-4D97-AF65-F5344CB8AC3E}">
        <p14:creationId xmlns:p14="http://schemas.microsoft.com/office/powerpoint/2010/main" val="25763132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8192-D989-20E0-DDC7-4C3212415D19}"/>
              </a:ext>
            </a:extLst>
          </p:cNvPr>
          <p:cNvSpPr>
            <a:spLocks noGrp="1"/>
          </p:cNvSpPr>
          <p:nvPr>
            <p:ph type="ctrTitle"/>
          </p:nvPr>
        </p:nvSpPr>
        <p:spPr>
          <a:xfrm>
            <a:off x="438492" y="111859"/>
            <a:ext cx="6701630" cy="949467"/>
          </a:xfrm>
        </p:spPr>
        <p:txBody>
          <a:bodyPr>
            <a:normAutofit fontScale="90000"/>
          </a:bodyPr>
          <a:lstStyle/>
          <a:p>
            <a:r>
              <a:rPr lang="en-US" dirty="0">
                <a:solidFill>
                  <a:srgbClr val="617A98"/>
                </a:solidFill>
              </a:rPr>
              <a:t>Other Healthcare Developments</a:t>
            </a:r>
          </a:p>
        </p:txBody>
      </p:sp>
      <p:pic>
        <p:nvPicPr>
          <p:cNvPr id="11" name="Picture Placeholder 10">
            <a:extLst>
              <a:ext uri="{FF2B5EF4-FFF2-40B4-BE49-F238E27FC236}">
                <a16:creationId xmlns:a16="http://schemas.microsoft.com/office/drawing/2014/main" id="{C3C0A965-E370-7EE2-6604-DA15E839BD5A}"/>
              </a:ext>
            </a:extLst>
          </p:cNvPr>
          <p:cNvPicPr>
            <a:picLocks noGrp="1" noChangeAspect="1"/>
          </p:cNvPicPr>
          <p:nvPr>
            <p:ph type="pic" sz="quarter" idx="11"/>
          </p:nvPr>
        </p:nvPicPr>
        <p:blipFill rotWithShape="1">
          <a:blip r:embed="rId3"/>
          <a:srcRect l="35895" r="35895"/>
          <a:stretch/>
        </p:blipFill>
        <p:spPr/>
      </p:pic>
      <p:sp>
        <p:nvSpPr>
          <p:cNvPr id="6" name="Slide Number Placeholder 5">
            <a:extLst>
              <a:ext uri="{FF2B5EF4-FFF2-40B4-BE49-F238E27FC236}">
                <a16:creationId xmlns:a16="http://schemas.microsoft.com/office/drawing/2014/main" id="{E92E9BCE-1FE4-DBB9-F145-36C8E896950E}"/>
              </a:ext>
            </a:extLst>
          </p:cNvPr>
          <p:cNvSpPr>
            <a:spLocks noGrp="1"/>
          </p:cNvSpPr>
          <p:nvPr>
            <p:ph type="sldNum" sz="quarter" idx="4"/>
          </p:nvPr>
        </p:nvSpPr>
        <p:spPr/>
        <p:txBody>
          <a:bodyPr/>
          <a:lstStyle/>
          <a:p>
            <a:fld id="{3A98EE3D-8CD1-4C3F-BD1C-C98C9596463C}" type="slidenum">
              <a:rPr lang="en-US" smtClean="0"/>
              <a:pPr/>
              <a:t>18</a:t>
            </a:fld>
            <a:endParaRPr lang="en-US" dirty="0"/>
          </a:p>
        </p:txBody>
      </p:sp>
      <p:sp>
        <p:nvSpPr>
          <p:cNvPr id="7" name="TextBox 6">
            <a:extLst>
              <a:ext uri="{FF2B5EF4-FFF2-40B4-BE49-F238E27FC236}">
                <a16:creationId xmlns:a16="http://schemas.microsoft.com/office/drawing/2014/main" id="{B7E1DC30-6E05-133A-A1B8-36C6AD633B22}"/>
              </a:ext>
            </a:extLst>
          </p:cNvPr>
          <p:cNvSpPr txBox="1"/>
          <p:nvPr/>
        </p:nvSpPr>
        <p:spPr>
          <a:xfrm>
            <a:off x="443897" y="1145241"/>
            <a:ext cx="7010640" cy="769441"/>
          </a:xfrm>
          <a:prstGeom prst="rect">
            <a:avLst/>
          </a:prstGeom>
          <a:noFill/>
        </p:spPr>
        <p:txBody>
          <a:bodyPr wrap="square">
            <a:spAutoFit/>
          </a:bodyPr>
          <a:lstStyle/>
          <a:p>
            <a:r>
              <a:rPr lang="en-US" sz="2200" b="1" dirty="0"/>
              <a:t>Qualifying Payment Amount (QPA) Calculation </a:t>
            </a:r>
            <a:br>
              <a:rPr lang="en-US" sz="2200" b="1" dirty="0"/>
            </a:br>
            <a:r>
              <a:rPr lang="en-US" sz="2200" b="1" dirty="0"/>
              <a:t>in Interim Final Regulations Invalidated </a:t>
            </a:r>
          </a:p>
        </p:txBody>
      </p:sp>
      <p:sp>
        <p:nvSpPr>
          <p:cNvPr id="3" name="Content Placeholder 2">
            <a:extLst>
              <a:ext uri="{FF2B5EF4-FFF2-40B4-BE49-F238E27FC236}">
                <a16:creationId xmlns:a16="http://schemas.microsoft.com/office/drawing/2014/main" id="{F0E929CE-A524-7156-75FB-6FA2ABF91C50}"/>
              </a:ext>
            </a:extLst>
          </p:cNvPr>
          <p:cNvSpPr>
            <a:spLocks noGrp="1"/>
          </p:cNvSpPr>
          <p:nvPr>
            <p:ph sz="quarter" idx="17"/>
          </p:nvPr>
        </p:nvSpPr>
        <p:spPr>
          <a:xfrm>
            <a:off x="584541" y="1986061"/>
            <a:ext cx="7775688" cy="4015244"/>
          </a:xfrm>
        </p:spPr>
        <p:txBody>
          <a:bodyPr>
            <a:noAutofit/>
          </a:bodyPr>
          <a:lstStyle/>
          <a:p>
            <a:pPr marL="0" indent="0">
              <a:spcAft>
                <a:spcPts val="0"/>
              </a:spcAft>
              <a:buNone/>
            </a:pPr>
            <a:r>
              <a:rPr lang="en-US" sz="2000" dirty="0"/>
              <a:t>In another piece of the same litigation the court invalidated additional provisions of the interim final regulations on QPA calculations in </a:t>
            </a:r>
            <a:r>
              <a:rPr lang="en-US" sz="2000" i="1" dirty="0"/>
              <a:t>Tex. Med. </a:t>
            </a:r>
            <a:r>
              <a:rPr lang="en-US" sz="2000" i="1" dirty="0" err="1"/>
              <a:t>Ass’n</a:t>
            </a:r>
            <a:r>
              <a:rPr lang="en-US" sz="2000" i="1" dirty="0"/>
              <a:t> v. United States HHS</a:t>
            </a:r>
            <a:r>
              <a:rPr lang="en-US" sz="2000" dirty="0"/>
              <a:t>, 2023 </a:t>
            </a:r>
            <a:br>
              <a:rPr lang="en-US" sz="2000" dirty="0"/>
            </a:br>
            <a:r>
              <a:rPr lang="en-US" sz="2000" dirty="0"/>
              <a:t>U.S. Dist. LEXIS 149393, (N.D. Tex. August 24, 2023):</a:t>
            </a:r>
          </a:p>
          <a:p>
            <a:pPr lvl="2">
              <a:spcBef>
                <a:spcPts val="1200"/>
              </a:spcBef>
              <a:spcAft>
                <a:spcPts val="0"/>
              </a:spcAft>
            </a:pPr>
            <a:r>
              <a:rPr lang="en-US" sz="2000" u="sng" dirty="0"/>
              <a:t>Contracted Rates</a:t>
            </a:r>
            <a:r>
              <a:rPr lang="en-US" sz="2000" dirty="0"/>
              <a:t>: Issuers and plans </a:t>
            </a:r>
            <a:br>
              <a:rPr lang="en-US" sz="2000" dirty="0"/>
            </a:br>
            <a:r>
              <a:rPr lang="en-US" sz="2000" dirty="0"/>
              <a:t>when determining contracted rates cannot include “ghost rates” in calculating the QPA </a:t>
            </a:r>
          </a:p>
          <a:p>
            <a:pPr lvl="4">
              <a:spcBef>
                <a:spcPts val="1200"/>
              </a:spcBef>
              <a:spcAft>
                <a:spcPts val="0"/>
              </a:spcAft>
            </a:pPr>
            <a:r>
              <a:rPr lang="en-US" sz="2000" dirty="0"/>
              <a:t>rates for items and services that </a:t>
            </a:r>
            <a:br>
              <a:rPr lang="en-US" sz="2000" dirty="0"/>
            </a:br>
            <a:r>
              <a:rPr lang="en-US" sz="2000" dirty="0"/>
              <a:t>are not provided, and providers</a:t>
            </a:r>
            <a:br>
              <a:rPr lang="en-US" sz="2000" dirty="0"/>
            </a:br>
            <a:r>
              <a:rPr lang="en-US" sz="2000" dirty="0"/>
              <a:t>have no intention to provide. </a:t>
            </a:r>
          </a:p>
        </p:txBody>
      </p:sp>
    </p:spTree>
    <p:extLst>
      <p:ext uri="{BB962C8B-B14F-4D97-AF65-F5344CB8AC3E}">
        <p14:creationId xmlns:p14="http://schemas.microsoft.com/office/powerpoint/2010/main" val="22091188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8192-D989-20E0-DDC7-4C3212415D19}"/>
              </a:ext>
            </a:extLst>
          </p:cNvPr>
          <p:cNvSpPr>
            <a:spLocks noGrp="1"/>
          </p:cNvSpPr>
          <p:nvPr>
            <p:ph type="ctrTitle"/>
          </p:nvPr>
        </p:nvSpPr>
        <p:spPr>
          <a:xfrm>
            <a:off x="463892" y="179899"/>
            <a:ext cx="6701630" cy="949467"/>
          </a:xfrm>
        </p:spPr>
        <p:txBody>
          <a:bodyPr>
            <a:normAutofit fontScale="90000"/>
          </a:bodyPr>
          <a:lstStyle/>
          <a:p>
            <a:r>
              <a:rPr lang="en-US" dirty="0">
                <a:solidFill>
                  <a:srgbClr val="617A98"/>
                </a:solidFill>
              </a:rPr>
              <a:t>Other Healthcare Developments</a:t>
            </a:r>
          </a:p>
        </p:txBody>
      </p:sp>
      <p:pic>
        <p:nvPicPr>
          <p:cNvPr id="11" name="Picture Placeholder 10">
            <a:extLst>
              <a:ext uri="{FF2B5EF4-FFF2-40B4-BE49-F238E27FC236}">
                <a16:creationId xmlns:a16="http://schemas.microsoft.com/office/drawing/2014/main" id="{C3C0A965-E370-7EE2-6604-DA15E839BD5A}"/>
              </a:ext>
            </a:extLst>
          </p:cNvPr>
          <p:cNvPicPr>
            <a:picLocks noGrp="1" noChangeAspect="1"/>
          </p:cNvPicPr>
          <p:nvPr>
            <p:ph type="pic" sz="quarter" idx="11"/>
          </p:nvPr>
        </p:nvPicPr>
        <p:blipFill rotWithShape="1">
          <a:blip r:embed="rId3"/>
          <a:srcRect l="29579" r="47010"/>
          <a:stretch/>
        </p:blipFill>
        <p:spPr>
          <a:xfrm flipH="1">
            <a:off x="6735262" y="0"/>
            <a:ext cx="2408738" cy="6858000"/>
          </a:xfrm>
        </p:spPr>
      </p:pic>
      <p:sp>
        <p:nvSpPr>
          <p:cNvPr id="6" name="Slide Number Placeholder 5">
            <a:extLst>
              <a:ext uri="{FF2B5EF4-FFF2-40B4-BE49-F238E27FC236}">
                <a16:creationId xmlns:a16="http://schemas.microsoft.com/office/drawing/2014/main" id="{E92E9BCE-1FE4-DBB9-F145-36C8E896950E}"/>
              </a:ext>
            </a:extLst>
          </p:cNvPr>
          <p:cNvSpPr>
            <a:spLocks noGrp="1"/>
          </p:cNvSpPr>
          <p:nvPr>
            <p:ph type="sldNum" sz="quarter" idx="4"/>
          </p:nvPr>
        </p:nvSpPr>
        <p:spPr/>
        <p:txBody>
          <a:bodyPr/>
          <a:lstStyle/>
          <a:p>
            <a:fld id="{3A98EE3D-8CD1-4C3F-BD1C-C98C9596463C}" type="slidenum">
              <a:rPr lang="en-US" smtClean="0"/>
              <a:pPr/>
              <a:t>19</a:t>
            </a:fld>
            <a:endParaRPr lang="en-US" dirty="0"/>
          </a:p>
        </p:txBody>
      </p:sp>
      <p:sp>
        <p:nvSpPr>
          <p:cNvPr id="7" name="TextBox 6">
            <a:extLst>
              <a:ext uri="{FF2B5EF4-FFF2-40B4-BE49-F238E27FC236}">
                <a16:creationId xmlns:a16="http://schemas.microsoft.com/office/drawing/2014/main" id="{B7E1DC30-6E05-133A-A1B8-36C6AD633B22}"/>
              </a:ext>
            </a:extLst>
          </p:cNvPr>
          <p:cNvSpPr txBox="1"/>
          <p:nvPr/>
        </p:nvSpPr>
        <p:spPr>
          <a:xfrm>
            <a:off x="463892" y="1129366"/>
            <a:ext cx="7257708" cy="830997"/>
          </a:xfrm>
          <a:prstGeom prst="rect">
            <a:avLst/>
          </a:prstGeom>
          <a:noFill/>
        </p:spPr>
        <p:txBody>
          <a:bodyPr wrap="square">
            <a:spAutoFit/>
          </a:bodyPr>
          <a:lstStyle/>
          <a:p>
            <a:r>
              <a:rPr lang="en-US" sz="2400" b="1" dirty="0"/>
              <a:t>Qualifying Payment Amount (QPA) Calculation in Interim Final Regulations Invalidated </a:t>
            </a:r>
          </a:p>
        </p:txBody>
      </p:sp>
      <p:sp>
        <p:nvSpPr>
          <p:cNvPr id="3" name="Content Placeholder 2">
            <a:extLst>
              <a:ext uri="{FF2B5EF4-FFF2-40B4-BE49-F238E27FC236}">
                <a16:creationId xmlns:a16="http://schemas.microsoft.com/office/drawing/2014/main" id="{F0E929CE-A524-7156-75FB-6FA2ABF91C50}"/>
              </a:ext>
            </a:extLst>
          </p:cNvPr>
          <p:cNvSpPr>
            <a:spLocks noGrp="1"/>
          </p:cNvSpPr>
          <p:nvPr>
            <p:ph sz="quarter" idx="17"/>
          </p:nvPr>
        </p:nvSpPr>
        <p:spPr>
          <a:xfrm>
            <a:off x="597241" y="1986061"/>
            <a:ext cx="6970508" cy="4015244"/>
          </a:xfrm>
        </p:spPr>
        <p:txBody>
          <a:bodyPr>
            <a:noAutofit/>
          </a:bodyPr>
          <a:lstStyle/>
          <a:p>
            <a:pPr marL="0" indent="0">
              <a:spcBef>
                <a:spcPts val="0"/>
              </a:spcBef>
              <a:spcAft>
                <a:spcPts val="0"/>
              </a:spcAft>
              <a:buNone/>
            </a:pPr>
            <a:r>
              <a:rPr lang="en-US" sz="2000" i="1" dirty="0"/>
              <a:t>(continued)</a:t>
            </a:r>
          </a:p>
          <a:p>
            <a:pPr lvl="2">
              <a:spcBef>
                <a:spcPts val="1200"/>
              </a:spcBef>
              <a:spcAft>
                <a:spcPts val="0"/>
              </a:spcAft>
            </a:pPr>
            <a:r>
              <a:rPr lang="en-US" sz="2000" u="sng" dirty="0"/>
              <a:t>Specialties</a:t>
            </a:r>
            <a:r>
              <a:rPr lang="en-US" sz="2000" dirty="0"/>
              <a:t>: Median contacted rates must be calculated by provider specialty. Issuers and plans cannot include out-of-specialty rates. </a:t>
            </a:r>
          </a:p>
          <a:p>
            <a:pPr lvl="2">
              <a:spcBef>
                <a:spcPts val="1200"/>
              </a:spcBef>
              <a:spcAft>
                <a:spcPts val="0"/>
              </a:spcAft>
            </a:pPr>
            <a:r>
              <a:rPr lang="en-US" sz="2000" u="sng" dirty="0"/>
              <a:t>Total Maximum Payment</a:t>
            </a:r>
            <a:r>
              <a:rPr lang="en-US" sz="2000" dirty="0"/>
              <a:t>: QPA calculations must include bonuses and incentives. </a:t>
            </a:r>
          </a:p>
          <a:p>
            <a:pPr lvl="2">
              <a:spcBef>
                <a:spcPts val="1200"/>
              </a:spcBef>
            </a:pPr>
            <a:r>
              <a:rPr lang="en-US" sz="2000" u="sng" dirty="0"/>
              <a:t>Self-funded Plans</a:t>
            </a:r>
            <a:r>
              <a:rPr lang="en-US" sz="2000" dirty="0"/>
              <a:t>: Cannot use the </a:t>
            </a:r>
            <a:br>
              <a:rPr lang="en-US" sz="2000" dirty="0"/>
            </a:br>
            <a:r>
              <a:rPr lang="en-US" sz="2000" dirty="0"/>
              <a:t>median contracted rates based on </a:t>
            </a:r>
            <a:br>
              <a:rPr lang="en-US" sz="2000" dirty="0"/>
            </a:br>
            <a:r>
              <a:rPr lang="en-US" sz="2000" dirty="0"/>
              <a:t>the TPA’s or ASO’s book of business. </a:t>
            </a:r>
          </a:p>
          <a:p>
            <a:pPr lvl="2">
              <a:spcBef>
                <a:spcPts val="1200"/>
              </a:spcBef>
            </a:pPr>
            <a:r>
              <a:rPr lang="en-US" sz="2000" u="sng" dirty="0"/>
              <a:t>Air Ambulance</a:t>
            </a:r>
            <a:r>
              <a:rPr lang="en-US" sz="2000" dirty="0"/>
              <a:t>: Single case </a:t>
            </a:r>
            <a:br>
              <a:rPr lang="en-US" sz="2000" dirty="0"/>
            </a:br>
            <a:r>
              <a:rPr lang="en-US" sz="2000" dirty="0"/>
              <a:t>agreements must be factored into </a:t>
            </a:r>
            <a:br>
              <a:rPr lang="en-US" sz="2000" dirty="0"/>
            </a:br>
            <a:r>
              <a:rPr lang="en-US" sz="2000" dirty="0"/>
              <a:t>QPA for air ambulance. </a:t>
            </a:r>
          </a:p>
          <a:p>
            <a:pPr lvl="2"/>
            <a:endParaRPr lang="en-US" sz="2000" dirty="0"/>
          </a:p>
        </p:txBody>
      </p:sp>
    </p:spTree>
    <p:extLst>
      <p:ext uri="{BB962C8B-B14F-4D97-AF65-F5344CB8AC3E}">
        <p14:creationId xmlns:p14="http://schemas.microsoft.com/office/powerpoint/2010/main" val="12565901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82">
            <a:extLst>
              <a:ext uri="{FF2B5EF4-FFF2-40B4-BE49-F238E27FC236}">
                <a16:creationId xmlns:a16="http://schemas.microsoft.com/office/drawing/2014/main" id="{79723FB2-CDBE-ABDD-9BC6-1E8D5204E7B7}"/>
              </a:ext>
            </a:extLst>
          </p:cNvPr>
          <p:cNvPicPr>
            <a:picLocks noGrp="1" noChangeAspect="1"/>
          </p:cNvPicPr>
          <p:nvPr>
            <p:ph type="pic" sz="quarter" idx="11"/>
          </p:nvPr>
        </p:nvPicPr>
        <p:blipFill rotWithShape="1">
          <a:blip r:embed="rId3"/>
          <a:srcRect l="51" r="26077"/>
          <a:stretch/>
        </p:blipFill>
        <p:spPr>
          <a:xfrm flipH="1">
            <a:off x="5639692" y="0"/>
            <a:ext cx="5024825" cy="6858000"/>
          </a:xfrm>
        </p:spPr>
      </p:pic>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9244546" y="6290775"/>
            <a:ext cx="617912" cy="365125"/>
          </a:xfrm>
        </p:spPr>
        <p:txBody>
          <a:bodyPr/>
          <a:lstStyle/>
          <a:p>
            <a:fld id="{3A98EE3D-8CD1-4C3F-BD1C-C98C9596463C}" type="slidenum">
              <a:rPr lang="en-US" smtClean="0"/>
              <a:pPr/>
              <a:t>2</a:t>
            </a:fld>
            <a:endParaRPr lang="en-US" dirty="0"/>
          </a:p>
        </p:txBody>
      </p:sp>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420384" y="62511"/>
            <a:ext cx="6732237" cy="1017147"/>
          </a:xfrm>
        </p:spPr>
        <p:txBody>
          <a:bodyPr>
            <a:noAutofit/>
          </a:bodyPr>
          <a:lstStyle/>
          <a:p>
            <a:r>
              <a:rPr lang="en-US" dirty="0"/>
              <a:t>Disclaimer</a:t>
            </a:r>
          </a:p>
        </p:txBody>
      </p:sp>
      <p:sp>
        <p:nvSpPr>
          <p:cNvPr id="4" name="Text Placeholder 3">
            <a:extLst>
              <a:ext uri="{FF2B5EF4-FFF2-40B4-BE49-F238E27FC236}">
                <a16:creationId xmlns:a16="http://schemas.microsoft.com/office/drawing/2014/main" id="{C2ABC786-DACF-D63D-553F-4EDB8E95A2F1}"/>
              </a:ext>
            </a:extLst>
          </p:cNvPr>
          <p:cNvSpPr>
            <a:spLocks noGrp="1"/>
          </p:cNvSpPr>
          <p:nvPr>
            <p:ph type="body" sz="quarter" idx="10"/>
          </p:nvPr>
        </p:nvSpPr>
        <p:spPr>
          <a:xfrm>
            <a:off x="479221" y="1086650"/>
            <a:ext cx="788639" cy="533400"/>
          </a:xfrm>
        </p:spPr>
        <p:txBody>
          <a:bodyPr/>
          <a:lstStyle/>
          <a:p>
            <a:r>
              <a:rPr lang="en-US" dirty="0"/>
              <a:t>o1.</a:t>
            </a:r>
          </a:p>
        </p:txBody>
      </p:sp>
      <p:sp>
        <p:nvSpPr>
          <p:cNvPr id="6" name="Text Placeholder 5">
            <a:extLst>
              <a:ext uri="{FF2B5EF4-FFF2-40B4-BE49-F238E27FC236}">
                <a16:creationId xmlns:a16="http://schemas.microsoft.com/office/drawing/2014/main" id="{EF880F1A-5BCC-F84F-3EED-7FA660DEB3F7}"/>
              </a:ext>
            </a:extLst>
          </p:cNvPr>
          <p:cNvSpPr>
            <a:spLocks noGrp="1"/>
          </p:cNvSpPr>
          <p:nvPr>
            <p:ph type="body" sz="quarter" idx="12"/>
          </p:nvPr>
        </p:nvSpPr>
        <p:spPr>
          <a:xfrm>
            <a:off x="479221" y="2192466"/>
            <a:ext cx="788639" cy="533400"/>
          </a:xfrm>
        </p:spPr>
        <p:txBody>
          <a:bodyPr/>
          <a:lstStyle/>
          <a:p>
            <a:r>
              <a:rPr lang="en-US" dirty="0"/>
              <a:t>o2.</a:t>
            </a:r>
          </a:p>
        </p:txBody>
      </p:sp>
      <p:sp>
        <p:nvSpPr>
          <p:cNvPr id="8" name="Text Placeholder 7">
            <a:extLst>
              <a:ext uri="{FF2B5EF4-FFF2-40B4-BE49-F238E27FC236}">
                <a16:creationId xmlns:a16="http://schemas.microsoft.com/office/drawing/2014/main" id="{EBA4606E-0589-2AE6-3A39-D84CDB24870F}"/>
              </a:ext>
            </a:extLst>
          </p:cNvPr>
          <p:cNvSpPr>
            <a:spLocks noGrp="1"/>
          </p:cNvSpPr>
          <p:nvPr>
            <p:ph type="body" sz="quarter" idx="13"/>
          </p:nvPr>
        </p:nvSpPr>
        <p:spPr>
          <a:xfrm>
            <a:off x="479221" y="3501110"/>
            <a:ext cx="788639" cy="533400"/>
          </a:xfrm>
        </p:spPr>
        <p:txBody>
          <a:bodyPr/>
          <a:lstStyle/>
          <a:p>
            <a:r>
              <a:rPr lang="en-US" dirty="0"/>
              <a:t>o3.</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1474533" y="3538170"/>
            <a:ext cx="4716717" cy="1362874"/>
          </a:xfrm>
        </p:spPr>
        <p:txBody>
          <a:bodyPr>
            <a:noAutofit/>
          </a:bodyPr>
          <a:lstStyle/>
          <a:p>
            <a:pPr>
              <a:defRPr/>
            </a:pPr>
            <a:r>
              <a:rPr lang="en-US" altLang="en-US" sz="2400" dirty="0"/>
              <a:t>This may be considered attorney advertising.  You should not rely on it as legal advice.</a:t>
            </a:r>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5421586" y="0"/>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8734827"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solidFill>
                <a:schemeClr val="accent1">
                  <a:lumMod val="20000"/>
                  <a:lumOff val="80000"/>
                </a:schemeClr>
              </a:solidFill>
              <a:prstDash val="solid"/>
              <a:miter/>
            </a:ln>
          </p:spPr>
          <p:txBody>
            <a:bodyPr rtlCol="0" anchor="ctr"/>
            <a:lstStyle/>
            <a:p>
              <a:endParaRPr lang="en-US" dirty="0"/>
            </a:p>
          </p:txBody>
        </p:sp>
      </p:grpSp>
      <p:sp>
        <p:nvSpPr>
          <p:cNvPr id="16" name="Text Placeholder 15">
            <a:extLst>
              <a:ext uri="{FF2B5EF4-FFF2-40B4-BE49-F238E27FC236}">
                <a16:creationId xmlns:a16="http://schemas.microsoft.com/office/drawing/2014/main" id="{26DBEF2B-3B8B-2034-0B3F-99841A1380EB}"/>
              </a:ext>
            </a:extLst>
          </p:cNvPr>
          <p:cNvSpPr>
            <a:spLocks noGrp="1"/>
          </p:cNvSpPr>
          <p:nvPr>
            <p:ph type="body" sz="quarter" idx="19"/>
          </p:nvPr>
        </p:nvSpPr>
        <p:spPr>
          <a:xfrm>
            <a:off x="1474535" y="5507231"/>
            <a:ext cx="4184208" cy="580681"/>
          </a:xfrm>
        </p:spPr>
        <p:txBody>
          <a:bodyPr>
            <a:noAutofit/>
          </a:bodyPr>
          <a:lstStyle/>
          <a:p>
            <a:pPr>
              <a:defRPr/>
            </a:pPr>
            <a:r>
              <a:rPr lang="en-US" altLang="en-US" sz="2400" dirty="0"/>
              <a:t>Please contact an attorney to discuss your specific situation.</a:t>
            </a:r>
            <a:endParaRPr lang="en-US" altLang="en-US" sz="2400" b="1" dirty="0">
              <a:solidFill>
                <a:srgbClr val="0070C0"/>
              </a:solidFill>
            </a:endParaRPr>
          </a:p>
        </p:txBody>
      </p:sp>
      <p:sp>
        <p:nvSpPr>
          <p:cNvPr id="2" name="Text Placeholder 7">
            <a:extLst>
              <a:ext uri="{FF2B5EF4-FFF2-40B4-BE49-F238E27FC236}">
                <a16:creationId xmlns:a16="http://schemas.microsoft.com/office/drawing/2014/main" id="{7D4B4236-5622-B0A1-9B11-EBBA7D90B9C4}"/>
              </a:ext>
            </a:extLst>
          </p:cNvPr>
          <p:cNvSpPr txBox="1">
            <a:spLocks/>
          </p:cNvSpPr>
          <p:nvPr/>
        </p:nvSpPr>
        <p:spPr>
          <a:xfrm>
            <a:off x="498271" y="4973831"/>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o4.</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a:xfrm>
            <a:off x="1474533" y="1086650"/>
            <a:ext cx="5709004" cy="835927"/>
          </a:xfrm>
        </p:spPr>
        <p:txBody>
          <a:bodyPr>
            <a:normAutofit/>
          </a:bodyPr>
          <a:lstStyle/>
          <a:p>
            <a:r>
              <a:rPr lang="en-US" sz="2400" dirty="0"/>
              <a:t>This Presentation is not intended to be legal advice. It is for information only.</a:t>
            </a:r>
          </a:p>
        </p:txBody>
      </p:sp>
      <p:sp>
        <p:nvSpPr>
          <p:cNvPr id="7" name="Text Placeholder 6">
            <a:extLst>
              <a:ext uri="{FF2B5EF4-FFF2-40B4-BE49-F238E27FC236}">
                <a16:creationId xmlns:a16="http://schemas.microsoft.com/office/drawing/2014/main" id="{BDA9475A-A652-4BB2-F82D-18D978C3972A}"/>
              </a:ext>
            </a:extLst>
          </p:cNvPr>
          <p:cNvSpPr>
            <a:spLocks noGrp="1"/>
          </p:cNvSpPr>
          <p:nvPr>
            <p:ph type="body" sz="quarter" idx="17"/>
          </p:nvPr>
        </p:nvSpPr>
        <p:spPr>
          <a:xfrm>
            <a:off x="1474533" y="2670940"/>
            <a:ext cx="5709004" cy="533400"/>
          </a:xfrm>
        </p:spPr>
        <p:txBody>
          <a:bodyPr>
            <a:noAutofit/>
          </a:bodyPr>
          <a:lstStyle/>
          <a:p>
            <a:pPr>
              <a:defRPr/>
            </a:pPr>
            <a:r>
              <a:rPr lang="en-US" altLang="en-US" sz="2400" dirty="0"/>
              <a:t>Attendance and participation at this event does not create an attorney-client relationship. </a:t>
            </a:r>
          </a:p>
        </p:txBody>
      </p:sp>
    </p:spTree>
    <p:extLst>
      <p:ext uri="{BB962C8B-B14F-4D97-AF65-F5344CB8AC3E}">
        <p14:creationId xmlns:p14="http://schemas.microsoft.com/office/powerpoint/2010/main" val="1131827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75BE2-AB87-6EF9-93BD-23D35A0B147B}"/>
              </a:ext>
            </a:extLst>
          </p:cNvPr>
          <p:cNvSpPr>
            <a:spLocks noGrp="1"/>
          </p:cNvSpPr>
          <p:nvPr>
            <p:ph type="ctrTitle"/>
          </p:nvPr>
        </p:nvSpPr>
        <p:spPr>
          <a:xfrm>
            <a:off x="4612570" y="715655"/>
            <a:ext cx="5542748" cy="3846820"/>
          </a:xfrm>
        </p:spPr>
        <p:txBody>
          <a:bodyPr>
            <a:normAutofit/>
          </a:bodyPr>
          <a:lstStyle/>
          <a:p>
            <a:r>
              <a:rPr lang="en-US" dirty="0"/>
              <a:t>Upcoming </a:t>
            </a:r>
            <a:br>
              <a:rPr lang="en-US" dirty="0"/>
            </a:br>
            <a:r>
              <a:rPr lang="en-US" dirty="0"/>
              <a:t>Compliance Deadlines</a:t>
            </a:r>
          </a:p>
        </p:txBody>
      </p:sp>
      <p:sp>
        <p:nvSpPr>
          <p:cNvPr id="3" name="Subtitle 2">
            <a:extLst>
              <a:ext uri="{FF2B5EF4-FFF2-40B4-BE49-F238E27FC236}">
                <a16:creationId xmlns:a16="http://schemas.microsoft.com/office/drawing/2014/main" id="{B1713D25-4265-621E-CAF5-D7E13805B15B}"/>
              </a:ext>
            </a:extLst>
          </p:cNvPr>
          <p:cNvSpPr>
            <a:spLocks noGrp="1"/>
          </p:cNvSpPr>
          <p:nvPr>
            <p:ph type="subTitle" idx="1"/>
          </p:nvPr>
        </p:nvSpPr>
        <p:spPr/>
        <p:txBody>
          <a:bodyPr/>
          <a:lstStyle/>
          <a:p>
            <a:endParaRPr lang="en-US"/>
          </a:p>
        </p:txBody>
      </p:sp>
      <p:pic>
        <p:nvPicPr>
          <p:cNvPr id="7" name="Picture Placeholder 6" descr="A close-up of a hourglass&#10;&#10;Description automatically generated">
            <a:extLst>
              <a:ext uri="{FF2B5EF4-FFF2-40B4-BE49-F238E27FC236}">
                <a16:creationId xmlns:a16="http://schemas.microsoft.com/office/drawing/2014/main" id="{784789A0-17BC-D57F-4814-E91D2D31F44D}"/>
              </a:ext>
            </a:extLst>
          </p:cNvPr>
          <p:cNvPicPr>
            <a:picLocks noGrp="1" noChangeAspect="1"/>
          </p:cNvPicPr>
          <p:nvPr>
            <p:ph type="pic" sz="quarter" idx="11"/>
          </p:nvPr>
        </p:nvPicPr>
        <p:blipFill rotWithShape="1">
          <a:blip r:embed="rId3"/>
          <a:srcRect l="34120" t="30" r="9132" b="-30"/>
          <a:stretch/>
        </p:blipFill>
        <p:spPr>
          <a:xfrm>
            <a:off x="-1524000" y="-2235"/>
            <a:ext cx="5840730" cy="6862275"/>
          </a:xfrm>
        </p:spPr>
      </p:pic>
      <p:sp>
        <p:nvSpPr>
          <p:cNvPr id="5" name="Text Placeholder 4">
            <a:extLst>
              <a:ext uri="{FF2B5EF4-FFF2-40B4-BE49-F238E27FC236}">
                <a16:creationId xmlns:a16="http://schemas.microsoft.com/office/drawing/2014/main" id="{9A14D92F-998A-76D7-660C-653A248B6DB7}"/>
              </a:ext>
            </a:extLst>
          </p:cNvPr>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3193439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8192-D989-20E0-DDC7-4C3212415D19}"/>
              </a:ext>
            </a:extLst>
          </p:cNvPr>
          <p:cNvSpPr>
            <a:spLocks noGrp="1"/>
          </p:cNvSpPr>
          <p:nvPr>
            <p:ph type="ctrTitle"/>
          </p:nvPr>
        </p:nvSpPr>
        <p:spPr>
          <a:xfrm>
            <a:off x="2080420" y="117732"/>
            <a:ext cx="6701630" cy="949467"/>
          </a:xfrm>
        </p:spPr>
        <p:txBody>
          <a:bodyPr>
            <a:normAutofit fontScale="90000"/>
          </a:bodyPr>
          <a:lstStyle/>
          <a:p>
            <a:r>
              <a:rPr lang="en-US" dirty="0">
                <a:solidFill>
                  <a:srgbClr val="617A98"/>
                </a:solidFill>
              </a:rPr>
              <a:t>Upcoming Compliance Deadlines</a:t>
            </a:r>
          </a:p>
        </p:txBody>
      </p:sp>
      <p:sp>
        <p:nvSpPr>
          <p:cNvPr id="3" name="Content Placeholder 2">
            <a:extLst>
              <a:ext uri="{FF2B5EF4-FFF2-40B4-BE49-F238E27FC236}">
                <a16:creationId xmlns:a16="http://schemas.microsoft.com/office/drawing/2014/main" id="{F0E929CE-A524-7156-75FB-6FA2ABF91C50}"/>
              </a:ext>
            </a:extLst>
          </p:cNvPr>
          <p:cNvSpPr>
            <a:spLocks noGrp="1"/>
          </p:cNvSpPr>
          <p:nvPr>
            <p:ph sz="quarter" idx="17"/>
          </p:nvPr>
        </p:nvSpPr>
        <p:spPr>
          <a:xfrm>
            <a:off x="2074977" y="1693927"/>
            <a:ext cx="6972300" cy="4015244"/>
          </a:xfrm>
        </p:spPr>
        <p:txBody>
          <a:bodyPr>
            <a:noAutofit/>
          </a:bodyPr>
          <a:lstStyle/>
          <a:p>
            <a:pPr marL="457200" indent="-457200">
              <a:spcBef>
                <a:spcPts val="0"/>
              </a:spcBef>
              <a:spcAft>
                <a:spcPts val="600"/>
              </a:spcAft>
              <a:buFont typeface="Wingdings" panose="05000000000000000000" pitchFamily="2" charset="2"/>
              <a:buChar char="§"/>
            </a:pPr>
            <a:r>
              <a:rPr lang="en-US" sz="2000" dirty="0"/>
              <a:t>Medicare Part D notices (either creditable or non-creditable coverage) are due prior to October 15 (October 14th). </a:t>
            </a:r>
          </a:p>
          <a:p>
            <a:pPr marL="457200" indent="-457200">
              <a:spcBef>
                <a:spcPts val="0"/>
              </a:spcBef>
              <a:spcAft>
                <a:spcPts val="600"/>
              </a:spcAft>
              <a:buFont typeface="Wingdings" panose="05000000000000000000" pitchFamily="2" charset="2"/>
              <a:buChar char="§"/>
            </a:pPr>
            <a:r>
              <a:rPr lang="en-US" sz="2000" dirty="0"/>
              <a:t>Online disclosure to CMS is due no later than 60 days after the beginning date of the plan year (contract year, renewal year, etc.) and upon change of the plan’s creditable coverage status. </a:t>
            </a:r>
          </a:p>
          <a:p>
            <a:pPr marL="857250" lvl="1" indent="0">
              <a:spcBef>
                <a:spcPts val="0"/>
              </a:spcBef>
              <a:spcAft>
                <a:spcPts val="600"/>
              </a:spcAft>
              <a:buNone/>
            </a:pPr>
            <a:r>
              <a:rPr lang="en-US" sz="2000" dirty="0"/>
              <a:t>Prescription drug cost reductions for Medicare enrollees through the Inflation Reduction Act may impact analysis of whether employer sponsored prescription drug coverage is creditable </a:t>
            </a:r>
          </a:p>
        </p:txBody>
      </p:sp>
      <p:sp>
        <p:nvSpPr>
          <p:cNvPr id="6" name="Slide Number Placeholder 5">
            <a:extLst>
              <a:ext uri="{FF2B5EF4-FFF2-40B4-BE49-F238E27FC236}">
                <a16:creationId xmlns:a16="http://schemas.microsoft.com/office/drawing/2014/main" id="{E92E9BCE-1FE4-DBB9-F145-36C8E896950E}"/>
              </a:ext>
            </a:extLst>
          </p:cNvPr>
          <p:cNvSpPr>
            <a:spLocks noGrp="1"/>
          </p:cNvSpPr>
          <p:nvPr>
            <p:ph type="sldNum" sz="quarter" idx="4"/>
          </p:nvPr>
        </p:nvSpPr>
        <p:spPr/>
        <p:txBody>
          <a:bodyPr/>
          <a:lstStyle/>
          <a:p>
            <a:fld id="{3A98EE3D-8CD1-4C3F-BD1C-C98C9596463C}" type="slidenum">
              <a:rPr lang="en-US" smtClean="0"/>
              <a:pPr/>
              <a:t>21</a:t>
            </a:fld>
            <a:endParaRPr lang="en-US" dirty="0"/>
          </a:p>
        </p:txBody>
      </p:sp>
      <p:sp>
        <p:nvSpPr>
          <p:cNvPr id="7" name="TextBox 6">
            <a:extLst>
              <a:ext uri="{FF2B5EF4-FFF2-40B4-BE49-F238E27FC236}">
                <a16:creationId xmlns:a16="http://schemas.microsoft.com/office/drawing/2014/main" id="{B7E1DC30-6E05-133A-A1B8-36C6AD633B22}"/>
              </a:ext>
            </a:extLst>
          </p:cNvPr>
          <p:cNvSpPr txBox="1"/>
          <p:nvPr/>
        </p:nvSpPr>
        <p:spPr>
          <a:xfrm>
            <a:off x="2080420" y="1148829"/>
            <a:ext cx="8013998" cy="430887"/>
          </a:xfrm>
          <a:prstGeom prst="rect">
            <a:avLst/>
          </a:prstGeom>
          <a:noFill/>
        </p:spPr>
        <p:txBody>
          <a:bodyPr wrap="square">
            <a:spAutoFit/>
          </a:bodyPr>
          <a:lstStyle/>
          <a:p>
            <a:r>
              <a:rPr lang="en-US" sz="2200" b="1" dirty="0"/>
              <a:t>Medicare Creditable Coverage</a:t>
            </a:r>
          </a:p>
        </p:txBody>
      </p:sp>
      <p:sp>
        <p:nvSpPr>
          <p:cNvPr id="12" name="Rectangle: Top Corners Snipped 11">
            <a:extLst>
              <a:ext uri="{FF2B5EF4-FFF2-40B4-BE49-F238E27FC236}">
                <a16:creationId xmlns:a16="http://schemas.microsoft.com/office/drawing/2014/main" id="{E2388E6C-497F-AE1C-9DBE-DB4E7818BF6D}"/>
              </a:ext>
            </a:extLst>
          </p:cNvPr>
          <p:cNvSpPr/>
          <p:nvPr/>
        </p:nvSpPr>
        <p:spPr>
          <a:xfrm>
            <a:off x="-1524000" y="1"/>
            <a:ext cx="3343275" cy="6826821"/>
          </a:xfrm>
          <a:prstGeom prst="snip2SameRect">
            <a:avLst/>
          </a:prstGeom>
          <a:blipFill>
            <a:blip r:embed="rId3"/>
            <a:stretch>
              <a:fillRect l="-16524" t="-2511" r="-20798" b="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26228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White calendar with a blue pen on top">
            <a:extLst>
              <a:ext uri="{FF2B5EF4-FFF2-40B4-BE49-F238E27FC236}">
                <a16:creationId xmlns:a16="http://schemas.microsoft.com/office/drawing/2014/main" id="{E053CC7D-F216-1EAA-0BAD-36E6BACD5EA8}"/>
              </a:ext>
            </a:extLst>
          </p:cNvPr>
          <p:cNvPicPr>
            <a:picLocks noGrp="1" noChangeAspect="1"/>
          </p:cNvPicPr>
          <p:nvPr>
            <p:ph type="pic" sz="quarter" idx="23"/>
          </p:nvPr>
        </p:nvPicPr>
        <p:blipFill rotWithShape="1">
          <a:blip r:embed="rId3">
            <a:alphaModFix amt="20000"/>
          </a:blip>
          <a:srcRect l="3015" t="17363" r="23651" b="19542"/>
          <a:stretch/>
        </p:blipFill>
        <p:spPr>
          <a:xfrm>
            <a:off x="1" y="-188016"/>
            <a:ext cx="9274698" cy="7046017"/>
          </a:xfrm>
        </p:spPr>
      </p:pic>
      <p:sp>
        <p:nvSpPr>
          <p:cNvPr id="3" name="Title 2">
            <a:extLst>
              <a:ext uri="{FF2B5EF4-FFF2-40B4-BE49-F238E27FC236}">
                <a16:creationId xmlns:a16="http://schemas.microsoft.com/office/drawing/2014/main" id="{A0CCD53A-3321-FDB9-CA50-70544F935C22}"/>
              </a:ext>
            </a:extLst>
          </p:cNvPr>
          <p:cNvSpPr>
            <a:spLocks noGrp="1"/>
          </p:cNvSpPr>
          <p:nvPr>
            <p:ph type="ctrTitle"/>
          </p:nvPr>
        </p:nvSpPr>
        <p:spPr>
          <a:xfrm>
            <a:off x="-1076632" y="270880"/>
            <a:ext cx="11297264" cy="1524000"/>
          </a:xfrm>
        </p:spPr>
        <p:txBody>
          <a:bodyPr/>
          <a:lstStyle/>
          <a:p>
            <a:r>
              <a:rPr lang="en-US" dirty="0">
                <a:solidFill>
                  <a:schemeClr val="accent1"/>
                </a:solidFill>
              </a:rPr>
              <a:t>Upcoming Compliance Deadlines</a:t>
            </a:r>
            <a:endParaRPr lang="en-US" dirty="0"/>
          </a:p>
        </p:txBody>
      </p:sp>
      <p:sp>
        <p:nvSpPr>
          <p:cNvPr id="4" name="Text Placeholder 3">
            <a:extLst>
              <a:ext uri="{FF2B5EF4-FFF2-40B4-BE49-F238E27FC236}">
                <a16:creationId xmlns:a16="http://schemas.microsoft.com/office/drawing/2014/main" id="{548BD71C-DCE9-9855-DCBE-675F20E94682}"/>
              </a:ext>
            </a:extLst>
          </p:cNvPr>
          <p:cNvSpPr>
            <a:spLocks noGrp="1"/>
          </p:cNvSpPr>
          <p:nvPr>
            <p:ph type="body" sz="quarter" idx="16"/>
          </p:nvPr>
        </p:nvSpPr>
        <p:spPr>
          <a:xfrm>
            <a:off x="533400" y="1894377"/>
            <a:ext cx="7732486" cy="3998423"/>
          </a:xfrm>
        </p:spPr>
        <p:txBody>
          <a:bodyPr/>
          <a:lstStyle/>
          <a:p>
            <a:pPr marL="174625" algn="l"/>
            <a:r>
              <a:rPr lang="en-US" dirty="0"/>
              <a:t>Annual </a:t>
            </a:r>
            <a:br>
              <a:rPr lang="en-US" dirty="0"/>
            </a:br>
            <a:r>
              <a:rPr lang="en-US" dirty="0"/>
              <a:t>Enrollment </a:t>
            </a:r>
            <a:br>
              <a:rPr lang="en-US" dirty="0"/>
            </a:br>
            <a:r>
              <a:rPr lang="en-US" dirty="0"/>
              <a:t>Notices</a:t>
            </a:r>
          </a:p>
        </p:txBody>
      </p:sp>
      <p:sp>
        <p:nvSpPr>
          <p:cNvPr id="6" name="Slide Number Placeholder 5">
            <a:extLst>
              <a:ext uri="{FF2B5EF4-FFF2-40B4-BE49-F238E27FC236}">
                <a16:creationId xmlns:a16="http://schemas.microsoft.com/office/drawing/2014/main" id="{6314DC98-ED35-A03F-CA2C-D54F23D0FD11}"/>
              </a:ext>
            </a:extLst>
          </p:cNvPr>
          <p:cNvSpPr>
            <a:spLocks noGrp="1"/>
          </p:cNvSpPr>
          <p:nvPr>
            <p:ph type="sldNum" sz="quarter" idx="4"/>
          </p:nvPr>
        </p:nvSpPr>
        <p:spPr>
          <a:xfrm>
            <a:off x="9244546" y="6290775"/>
            <a:ext cx="617912" cy="365125"/>
          </a:xfrm>
        </p:spPr>
        <p:txBody>
          <a:bodyPr/>
          <a:lstStyle/>
          <a:p>
            <a:fld id="{3A98EE3D-8CD1-4C3F-BD1C-C98C9596463C}" type="slidenum">
              <a:rPr lang="en-US" smtClean="0"/>
              <a:pPr/>
              <a:t>22</a:t>
            </a:fld>
            <a:endParaRPr lang="en-US" dirty="0"/>
          </a:p>
        </p:txBody>
      </p:sp>
      <p:pic>
        <p:nvPicPr>
          <p:cNvPr id="12" name="Graphic 11" descr="Daily calendar with solid fill">
            <a:extLst>
              <a:ext uri="{FF2B5EF4-FFF2-40B4-BE49-F238E27FC236}">
                <a16:creationId xmlns:a16="http://schemas.microsoft.com/office/drawing/2014/main" id="{0C290B9B-5FAE-0B1E-5A98-CEF07B50D5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7464" y="3429000"/>
            <a:ext cx="1587608" cy="1587608"/>
          </a:xfrm>
          <a:prstGeom prst="rect">
            <a:avLst/>
          </a:prstGeom>
        </p:spPr>
      </p:pic>
      <p:sp>
        <p:nvSpPr>
          <p:cNvPr id="18" name="Text Placeholder 17">
            <a:extLst>
              <a:ext uri="{FF2B5EF4-FFF2-40B4-BE49-F238E27FC236}">
                <a16:creationId xmlns:a16="http://schemas.microsoft.com/office/drawing/2014/main" id="{EF3664DA-3D4B-4D6D-0EE1-3EC9C8D37F4B}"/>
              </a:ext>
            </a:extLst>
          </p:cNvPr>
          <p:cNvSpPr>
            <a:spLocks noGrp="1"/>
          </p:cNvSpPr>
          <p:nvPr>
            <p:ph type="body" sz="quarter" idx="21"/>
          </p:nvPr>
        </p:nvSpPr>
        <p:spPr>
          <a:xfrm>
            <a:off x="2743201" y="2429691"/>
            <a:ext cx="5290456" cy="2752959"/>
          </a:xfrm>
        </p:spPr>
        <p:txBody>
          <a:bodyPr/>
          <a:lstStyle/>
          <a:p>
            <a:r>
              <a:rPr lang="en-US" sz="2200" dirty="0">
                <a:latin typeface="Times New Roman" panose="02020603050405020304" pitchFamily="18" charset="0"/>
                <a:cs typeface="Times New Roman" panose="02020603050405020304" pitchFamily="18" charset="0"/>
              </a:rPr>
              <a:t>Distribute the 2024 Annual Enrollment Notices before the new Plan Year </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(January 1st for most)</a:t>
            </a:r>
          </a:p>
          <a:p>
            <a:r>
              <a:rPr lang="en-US" sz="2200" dirty="0">
                <a:latin typeface="Times New Roman" panose="02020603050405020304" pitchFamily="18" charset="0"/>
                <a:cs typeface="Times New Roman" panose="02020603050405020304" pitchFamily="18" charset="0"/>
              </a:rPr>
              <a:t>The 2023-2024 revised CHIP Notice </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may be found at: </a:t>
            </a:r>
          </a:p>
          <a:p>
            <a:r>
              <a:rPr lang="en-US" sz="2200" dirty="0">
                <a:latin typeface="Times New Roman" panose="02020603050405020304" pitchFamily="18" charset="0"/>
                <a:cs typeface="Times New Roman" panose="02020603050405020304" pitchFamily="18" charset="0"/>
              </a:rPr>
              <a:t>https://www.dol.gov/sites/dolgov/files/ebsa/laws-and-regulations/laws/chipra/model-notice.pdf</a:t>
            </a:r>
          </a:p>
        </p:txBody>
      </p:sp>
      <p:sp>
        <p:nvSpPr>
          <p:cNvPr id="24" name="Picture Placeholder 23">
            <a:extLst>
              <a:ext uri="{FF2B5EF4-FFF2-40B4-BE49-F238E27FC236}">
                <a16:creationId xmlns:a16="http://schemas.microsoft.com/office/drawing/2014/main" id="{CD0691B9-2A8C-9DB3-77A0-D0F85379F0BB}"/>
              </a:ext>
            </a:extLst>
          </p:cNvPr>
          <p:cNvSpPr>
            <a:spLocks noGrp="1"/>
          </p:cNvSpPr>
          <p:nvPr>
            <p:ph type="pic" sz="quarter" idx="24"/>
          </p:nvPr>
        </p:nvSpPr>
        <p:spPr/>
      </p:sp>
    </p:spTree>
    <p:extLst>
      <p:ext uri="{BB962C8B-B14F-4D97-AF65-F5344CB8AC3E}">
        <p14:creationId xmlns:p14="http://schemas.microsoft.com/office/powerpoint/2010/main" val="3628141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8192-D989-20E0-DDC7-4C3212415D19}"/>
              </a:ext>
            </a:extLst>
          </p:cNvPr>
          <p:cNvSpPr>
            <a:spLocks noGrp="1"/>
          </p:cNvSpPr>
          <p:nvPr>
            <p:ph type="ctrTitle"/>
          </p:nvPr>
        </p:nvSpPr>
        <p:spPr>
          <a:xfrm>
            <a:off x="2123056" y="124929"/>
            <a:ext cx="6701630" cy="949467"/>
          </a:xfrm>
        </p:spPr>
        <p:txBody>
          <a:bodyPr>
            <a:normAutofit fontScale="90000"/>
          </a:bodyPr>
          <a:lstStyle/>
          <a:p>
            <a:r>
              <a:rPr lang="en-US" dirty="0">
                <a:solidFill>
                  <a:srgbClr val="617A98"/>
                </a:solidFill>
              </a:rPr>
              <a:t>Upcoming Compliance Deadlines</a:t>
            </a:r>
          </a:p>
        </p:txBody>
      </p:sp>
      <p:sp>
        <p:nvSpPr>
          <p:cNvPr id="3" name="Content Placeholder 2">
            <a:extLst>
              <a:ext uri="{FF2B5EF4-FFF2-40B4-BE49-F238E27FC236}">
                <a16:creationId xmlns:a16="http://schemas.microsoft.com/office/drawing/2014/main" id="{F0E929CE-A524-7156-75FB-6FA2ABF91C50}"/>
              </a:ext>
            </a:extLst>
          </p:cNvPr>
          <p:cNvSpPr>
            <a:spLocks noGrp="1"/>
          </p:cNvSpPr>
          <p:nvPr>
            <p:ph sz="quarter" idx="17"/>
          </p:nvPr>
        </p:nvSpPr>
        <p:spPr>
          <a:xfrm>
            <a:off x="2150328" y="2057400"/>
            <a:ext cx="6647085" cy="4015244"/>
          </a:xfrm>
        </p:spPr>
        <p:txBody>
          <a:bodyPr>
            <a:noAutofit/>
          </a:bodyPr>
          <a:lstStyle/>
          <a:p>
            <a:pPr marL="457200" indent="-457200">
              <a:spcAft>
                <a:spcPts val="1200"/>
              </a:spcAft>
              <a:buFont typeface="Wingdings" panose="05000000000000000000" pitchFamily="2" charset="2"/>
              <a:buChar char="§"/>
            </a:pPr>
            <a:r>
              <a:rPr lang="en-US" sz="2000" dirty="0"/>
              <a:t>A “gag clause” is defined as a contractual term that directly or indirectly restricts specific data and information that a plan or issuer can make available to another party.</a:t>
            </a:r>
          </a:p>
          <a:p>
            <a:pPr marL="749808" lvl="1" indent="-457200">
              <a:spcAft>
                <a:spcPts val="1200"/>
              </a:spcAft>
              <a:buFont typeface="Wingdings" panose="05000000000000000000" pitchFamily="2" charset="2"/>
              <a:buChar char="§"/>
            </a:pPr>
            <a:r>
              <a:rPr lang="en-US" sz="2000" dirty="0"/>
              <a:t>Gag clauses are usually found in agreements between a plan or issuer and a health care provider, a network or association, a third-party administrator (TPA), or any other service provider. </a:t>
            </a:r>
          </a:p>
        </p:txBody>
      </p:sp>
      <p:sp>
        <p:nvSpPr>
          <p:cNvPr id="4" name="Picture Placeholder 3">
            <a:extLst>
              <a:ext uri="{FF2B5EF4-FFF2-40B4-BE49-F238E27FC236}">
                <a16:creationId xmlns:a16="http://schemas.microsoft.com/office/drawing/2014/main" id="{27F88AD2-E92D-86DC-4EBA-77948DBEE7E4}"/>
              </a:ext>
            </a:extLst>
          </p:cNvPr>
          <p:cNvSpPr>
            <a:spLocks noGrp="1"/>
          </p:cNvSpPr>
          <p:nvPr>
            <p:ph type="pic" sz="quarter" idx="11"/>
          </p:nvPr>
        </p:nvSpPr>
        <p:spPr/>
      </p:sp>
      <p:sp>
        <p:nvSpPr>
          <p:cNvPr id="6" name="Slide Number Placeholder 5">
            <a:extLst>
              <a:ext uri="{FF2B5EF4-FFF2-40B4-BE49-F238E27FC236}">
                <a16:creationId xmlns:a16="http://schemas.microsoft.com/office/drawing/2014/main" id="{E92E9BCE-1FE4-DBB9-F145-36C8E896950E}"/>
              </a:ext>
            </a:extLst>
          </p:cNvPr>
          <p:cNvSpPr>
            <a:spLocks noGrp="1"/>
          </p:cNvSpPr>
          <p:nvPr>
            <p:ph type="sldNum" sz="quarter" idx="4"/>
          </p:nvPr>
        </p:nvSpPr>
        <p:spPr/>
        <p:txBody>
          <a:bodyPr/>
          <a:lstStyle/>
          <a:p>
            <a:fld id="{3A98EE3D-8CD1-4C3F-BD1C-C98C9596463C}" type="slidenum">
              <a:rPr lang="en-US" smtClean="0"/>
              <a:pPr/>
              <a:t>23</a:t>
            </a:fld>
            <a:endParaRPr lang="en-US" dirty="0"/>
          </a:p>
        </p:txBody>
      </p:sp>
      <p:sp>
        <p:nvSpPr>
          <p:cNvPr id="7" name="TextBox 6">
            <a:extLst>
              <a:ext uri="{FF2B5EF4-FFF2-40B4-BE49-F238E27FC236}">
                <a16:creationId xmlns:a16="http://schemas.microsoft.com/office/drawing/2014/main" id="{B7E1DC30-6E05-133A-A1B8-36C6AD633B22}"/>
              </a:ext>
            </a:extLst>
          </p:cNvPr>
          <p:cNvSpPr txBox="1"/>
          <p:nvPr/>
        </p:nvSpPr>
        <p:spPr>
          <a:xfrm>
            <a:off x="2105300" y="1160445"/>
            <a:ext cx="8013998" cy="1138773"/>
          </a:xfrm>
          <a:prstGeom prst="rect">
            <a:avLst/>
          </a:prstGeom>
          <a:noFill/>
        </p:spPr>
        <p:txBody>
          <a:bodyPr wrap="square">
            <a:spAutoFit/>
          </a:bodyPr>
          <a:lstStyle/>
          <a:p>
            <a:r>
              <a:rPr lang="en-US" sz="2200" b="1" dirty="0"/>
              <a:t>No Surprises Act Gag Clause Attestation Due </a:t>
            </a:r>
            <a:br>
              <a:rPr lang="en-US" sz="2200" b="1" dirty="0"/>
            </a:br>
            <a:r>
              <a:rPr lang="en-US" sz="2200" b="1" dirty="0"/>
              <a:t>December 31 and Annually Thereafter</a:t>
            </a:r>
          </a:p>
          <a:p>
            <a:endParaRPr lang="en-US" sz="2400" b="1" dirty="0"/>
          </a:p>
        </p:txBody>
      </p:sp>
      <p:sp>
        <p:nvSpPr>
          <p:cNvPr id="12" name="Rectangle: Top Corners Snipped 11">
            <a:extLst>
              <a:ext uri="{FF2B5EF4-FFF2-40B4-BE49-F238E27FC236}">
                <a16:creationId xmlns:a16="http://schemas.microsoft.com/office/drawing/2014/main" id="{E2388E6C-497F-AE1C-9DBE-DB4E7818BF6D}"/>
              </a:ext>
            </a:extLst>
          </p:cNvPr>
          <p:cNvSpPr/>
          <p:nvPr/>
        </p:nvSpPr>
        <p:spPr>
          <a:xfrm>
            <a:off x="0" y="1"/>
            <a:ext cx="1819275" cy="6826821"/>
          </a:xfrm>
          <a:prstGeom prst="snip2SameRect">
            <a:avLst/>
          </a:prstGeom>
          <a:blipFill>
            <a:blip r:embed="rId3"/>
            <a:stretch>
              <a:fillRect l="-220594" r="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74533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8192-D989-20E0-DDC7-4C3212415D19}"/>
              </a:ext>
            </a:extLst>
          </p:cNvPr>
          <p:cNvSpPr>
            <a:spLocks noGrp="1"/>
          </p:cNvSpPr>
          <p:nvPr>
            <p:ph type="ctrTitle"/>
          </p:nvPr>
        </p:nvSpPr>
        <p:spPr>
          <a:xfrm>
            <a:off x="2118267" y="119166"/>
            <a:ext cx="6701630" cy="949467"/>
          </a:xfrm>
        </p:spPr>
        <p:txBody>
          <a:bodyPr>
            <a:normAutofit fontScale="90000"/>
          </a:bodyPr>
          <a:lstStyle/>
          <a:p>
            <a:r>
              <a:rPr lang="en-US" dirty="0">
                <a:solidFill>
                  <a:srgbClr val="617A98"/>
                </a:solidFill>
              </a:rPr>
              <a:t>Upcoming Compliance Deadlines</a:t>
            </a:r>
          </a:p>
        </p:txBody>
      </p:sp>
      <p:sp>
        <p:nvSpPr>
          <p:cNvPr id="3" name="Content Placeholder 2">
            <a:extLst>
              <a:ext uri="{FF2B5EF4-FFF2-40B4-BE49-F238E27FC236}">
                <a16:creationId xmlns:a16="http://schemas.microsoft.com/office/drawing/2014/main" id="{F0E929CE-A524-7156-75FB-6FA2ABF91C50}"/>
              </a:ext>
            </a:extLst>
          </p:cNvPr>
          <p:cNvSpPr>
            <a:spLocks noGrp="1"/>
          </p:cNvSpPr>
          <p:nvPr>
            <p:ph sz="quarter" idx="17"/>
          </p:nvPr>
        </p:nvSpPr>
        <p:spPr>
          <a:xfrm>
            <a:off x="1885951" y="1986061"/>
            <a:ext cx="7067550" cy="4102682"/>
          </a:xfrm>
        </p:spPr>
        <p:txBody>
          <a:bodyPr>
            <a:noAutofit/>
          </a:bodyPr>
          <a:lstStyle/>
          <a:p>
            <a:pPr marL="457200" indent="-457200">
              <a:spcBef>
                <a:spcPts val="0"/>
              </a:spcBef>
              <a:spcAft>
                <a:spcPts val="600"/>
              </a:spcAft>
              <a:buFont typeface="Wingdings" panose="05000000000000000000" pitchFamily="2" charset="2"/>
              <a:buChar char="§"/>
            </a:pPr>
            <a:r>
              <a:rPr lang="en-US" sz="1800" dirty="0"/>
              <a:t>These provisions include agreements that would directly or indirectly restrict a plan or issuer from:</a:t>
            </a:r>
          </a:p>
          <a:p>
            <a:pPr marL="749808" lvl="1" indent="-457200">
              <a:spcBef>
                <a:spcPts val="0"/>
              </a:spcBef>
              <a:spcAft>
                <a:spcPts val="600"/>
              </a:spcAft>
              <a:buFont typeface="Wingdings" panose="05000000000000000000" pitchFamily="2" charset="2"/>
              <a:buChar char="§"/>
            </a:pPr>
            <a:r>
              <a:rPr lang="en-US" sz="1800" dirty="0"/>
              <a:t>providing provider-specific cost or quality-of-care information to the plan sponsor, participants, referring providers, or individuals eligible to become participants; </a:t>
            </a:r>
          </a:p>
          <a:p>
            <a:pPr marL="749808" lvl="1" indent="-457200">
              <a:spcBef>
                <a:spcPts val="0"/>
              </a:spcBef>
              <a:spcAft>
                <a:spcPts val="600"/>
              </a:spcAft>
              <a:buFont typeface="Wingdings" panose="05000000000000000000" pitchFamily="2" charset="2"/>
              <a:buChar char="§"/>
            </a:pPr>
            <a:r>
              <a:rPr lang="en-US" sz="1800" dirty="0"/>
              <a:t>electronically accessing de-identified claims and encounter information (consistent with privacy rules under the Health Insurance Portability and Accountability Act (HIPAA), the Genetic Information Nondiscrimination Act (GINA), and the Americans with Disabilities Act (ADA)) on a per claim basis; or</a:t>
            </a:r>
          </a:p>
          <a:p>
            <a:pPr marL="749808" lvl="1" indent="-457200">
              <a:spcBef>
                <a:spcPts val="0"/>
              </a:spcBef>
              <a:spcAft>
                <a:spcPts val="600"/>
              </a:spcAft>
              <a:buFont typeface="Wingdings" panose="05000000000000000000" pitchFamily="2" charset="2"/>
              <a:buChar char="§"/>
            </a:pPr>
            <a:r>
              <a:rPr lang="en-US" sz="1800" dirty="0"/>
              <a:t>sharing the above information with a business associate.</a:t>
            </a:r>
          </a:p>
          <a:p>
            <a:pPr marL="1115568" lvl="3" indent="-457200">
              <a:spcBef>
                <a:spcPts val="0"/>
              </a:spcBef>
              <a:spcAft>
                <a:spcPts val="600"/>
              </a:spcAft>
              <a:buFont typeface="Wingdings" panose="05000000000000000000" pitchFamily="2" charset="2"/>
              <a:buChar char="§"/>
            </a:pPr>
            <a:r>
              <a:rPr lang="en-US" sz="1800" dirty="0"/>
              <a:t>health care provider, network or association of providers, or other service provider may place reasonable restrictions on the public disclosure of this information.</a:t>
            </a:r>
          </a:p>
        </p:txBody>
      </p:sp>
      <p:sp>
        <p:nvSpPr>
          <p:cNvPr id="4" name="Picture Placeholder 3">
            <a:extLst>
              <a:ext uri="{FF2B5EF4-FFF2-40B4-BE49-F238E27FC236}">
                <a16:creationId xmlns:a16="http://schemas.microsoft.com/office/drawing/2014/main" id="{CCC32C2D-6CE2-EE05-76FB-9AF9C76F6745}"/>
              </a:ext>
            </a:extLst>
          </p:cNvPr>
          <p:cNvSpPr>
            <a:spLocks noGrp="1"/>
          </p:cNvSpPr>
          <p:nvPr>
            <p:ph type="pic" sz="quarter" idx="11"/>
          </p:nvPr>
        </p:nvSpPr>
        <p:spPr/>
      </p:sp>
      <p:sp>
        <p:nvSpPr>
          <p:cNvPr id="6" name="Slide Number Placeholder 5">
            <a:extLst>
              <a:ext uri="{FF2B5EF4-FFF2-40B4-BE49-F238E27FC236}">
                <a16:creationId xmlns:a16="http://schemas.microsoft.com/office/drawing/2014/main" id="{E92E9BCE-1FE4-DBB9-F145-36C8E896950E}"/>
              </a:ext>
            </a:extLst>
          </p:cNvPr>
          <p:cNvSpPr>
            <a:spLocks noGrp="1"/>
          </p:cNvSpPr>
          <p:nvPr>
            <p:ph type="sldNum" sz="quarter" idx="4"/>
          </p:nvPr>
        </p:nvSpPr>
        <p:spPr/>
        <p:txBody>
          <a:bodyPr/>
          <a:lstStyle/>
          <a:p>
            <a:fld id="{3A98EE3D-8CD1-4C3F-BD1C-C98C9596463C}" type="slidenum">
              <a:rPr lang="en-US" smtClean="0"/>
              <a:pPr/>
              <a:t>24</a:t>
            </a:fld>
            <a:endParaRPr lang="en-US" dirty="0"/>
          </a:p>
        </p:txBody>
      </p:sp>
      <p:sp>
        <p:nvSpPr>
          <p:cNvPr id="7" name="TextBox 6">
            <a:extLst>
              <a:ext uri="{FF2B5EF4-FFF2-40B4-BE49-F238E27FC236}">
                <a16:creationId xmlns:a16="http://schemas.microsoft.com/office/drawing/2014/main" id="{B7E1DC30-6E05-133A-A1B8-36C6AD633B22}"/>
              </a:ext>
            </a:extLst>
          </p:cNvPr>
          <p:cNvSpPr txBox="1"/>
          <p:nvPr/>
        </p:nvSpPr>
        <p:spPr>
          <a:xfrm>
            <a:off x="2109389" y="1157413"/>
            <a:ext cx="8013998" cy="1138773"/>
          </a:xfrm>
          <a:prstGeom prst="rect">
            <a:avLst/>
          </a:prstGeom>
          <a:noFill/>
        </p:spPr>
        <p:txBody>
          <a:bodyPr wrap="square">
            <a:spAutoFit/>
          </a:bodyPr>
          <a:lstStyle/>
          <a:p>
            <a:r>
              <a:rPr lang="en-US" sz="2200" b="1" dirty="0"/>
              <a:t>No Surprises Act Gag Clause Attestation Due </a:t>
            </a:r>
            <a:br>
              <a:rPr lang="en-US" sz="2200" b="1" dirty="0"/>
            </a:br>
            <a:r>
              <a:rPr lang="en-US" sz="2200" b="1" dirty="0"/>
              <a:t>December 31 and Annually Thereafter</a:t>
            </a:r>
          </a:p>
          <a:p>
            <a:endParaRPr lang="en-US" sz="2400" b="1" dirty="0"/>
          </a:p>
        </p:txBody>
      </p:sp>
      <p:sp>
        <p:nvSpPr>
          <p:cNvPr id="12" name="Rectangle: Top Corners Snipped 11">
            <a:extLst>
              <a:ext uri="{FF2B5EF4-FFF2-40B4-BE49-F238E27FC236}">
                <a16:creationId xmlns:a16="http://schemas.microsoft.com/office/drawing/2014/main" id="{E2388E6C-497F-AE1C-9DBE-DB4E7818BF6D}"/>
              </a:ext>
            </a:extLst>
          </p:cNvPr>
          <p:cNvSpPr/>
          <p:nvPr/>
        </p:nvSpPr>
        <p:spPr>
          <a:xfrm>
            <a:off x="-9136" y="15876"/>
            <a:ext cx="1770872" cy="6826821"/>
          </a:xfrm>
          <a:prstGeom prst="snip2SameRect">
            <a:avLst>
              <a:gd name="adj1" fmla="val 16667"/>
              <a:gd name="adj2" fmla="val 0"/>
            </a:avLst>
          </a:prstGeom>
          <a:blipFill>
            <a:blip r:embed="rId3"/>
            <a:stretch>
              <a:fillRect l="-78974" t="-2052" r="-80280" b="-45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84554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8192-D989-20E0-DDC7-4C3212415D19}"/>
              </a:ext>
            </a:extLst>
          </p:cNvPr>
          <p:cNvSpPr>
            <a:spLocks noGrp="1"/>
          </p:cNvSpPr>
          <p:nvPr>
            <p:ph type="ctrTitle"/>
          </p:nvPr>
        </p:nvSpPr>
        <p:spPr/>
        <p:txBody>
          <a:bodyPr>
            <a:normAutofit/>
          </a:bodyPr>
          <a:lstStyle/>
          <a:p>
            <a:r>
              <a:rPr lang="en-US" dirty="0">
                <a:solidFill>
                  <a:srgbClr val="617A98"/>
                </a:solidFill>
              </a:rPr>
              <a:t>Upcoming Compliance Deadlines</a:t>
            </a:r>
          </a:p>
        </p:txBody>
      </p:sp>
      <p:sp>
        <p:nvSpPr>
          <p:cNvPr id="9" name="Picture Placeholder 8">
            <a:extLst>
              <a:ext uri="{FF2B5EF4-FFF2-40B4-BE49-F238E27FC236}">
                <a16:creationId xmlns:a16="http://schemas.microsoft.com/office/drawing/2014/main" id="{42E1AAB1-EE10-7DF4-3655-4E70822805E2}"/>
              </a:ext>
            </a:extLst>
          </p:cNvPr>
          <p:cNvSpPr>
            <a:spLocks noGrp="1"/>
          </p:cNvSpPr>
          <p:nvPr>
            <p:ph type="pic" sz="quarter" idx="11"/>
          </p:nvPr>
        </p:nvSpPr>
        <p:spPr/>
      </p:sp>
      <p:sp>
        <p:nvSpPr>
          <p:cNvPr id="6" name="Slide Number Placeholder 5">
            <a:extLst>
              <a:ext uri="{FF2B5EF4-FFF2-40B4-BE49-F238E27FC236}">
                <a16:creationId xmlns:a16="http://schemas.microsoft.com/office/drawing/2014/main" id="{E92E9BCE-1FE4-DBB9-F145-36C8E896950E}"/>
              </a:ext>
            </a:extLst>
          </p:cNvPr>
          <p:cNvSpPr>
            <a:spLocks noGrp="1"/>
          </p:cNvSpPr>
          <p:nvPr>
            <p:ph type="sldNum" sz="quarter" idx="4"/>
          </p:nvPr>
        </p:nvSpPr>
        <p:spPr/>
        <p:txBody>
          <a:bodyPr/>
          <a:lstStyle/>
          <a:p>
            <a:fld id="{3A98EE3D-8CD1-4C3F-BD1C-C98C9596463C}" type="slidenum">
              <a:rPr lang="en-US" smtClean="0"/>
              <a:pPr/>
              <a:t>25</a:t>
            </a:fld>
            <a:endParaRPr lang="en-US" dirty="0"/>
          </a:p>
        </p:txBody>
      </p:sp>
      <p:sp>
        <p:nvSpPr>
          <p:cNvPr id="7" name="TextBox 6">
            <a:extLst>
              <a:ext uri="{FF2B5EF4-FFF2-40B4-BE49-F238E27FC236}">
                <a16:creationId xmlns:a16="http://schemas.microsoft.com/office/drawing/2014/main" id="{B7E1DC30-6E05-133A-A1B8-36C6AD633B22}"/>
              </a:ext>
            </a:extLst>
          </p:cNvPr>
          <p:cNvSpPr txBox="1"/>
          <p:nvPr/>
        </p:nvSpPr>
        <p:spPr>
          <a:xfrm>
            <a:off x="429832" y="1060831"/>
            <a:ext cx="9321655" cy="769441"/>
          </a:xfrm>
          <a:prstGeom prst="rect">
            <a:avLst/>
          </a:prstGeom>
          <a:noFill/>
        </p:spPr>
        <p:txBody>
          <a:bodyPr wrap="square">
            <a:spAutoFit/>
          </a:bodyPr>
          <a:lstStyle/>
          <a:p>
            <a:r>
              <a:rPr lang="en-US" sz="2200" b="1" dirty="0"/>
              <a:t>No Surprises Act Gag Clause Attestation Due December 31 </a:t>
            </a:r>
            <a:br>
              <a:rPr lang="en-US" sz="2200" b="1" dirty="0"/>
            </a:br>
            <a:r>
              <a:rPr lang="en-US" sz="2200" b="1" dirty="0"/>
              <a:t>and Annually Thereafter</a:t>
            </a:r>
          </a:p>
        </p:txBody>
      </p:sp>
      <p:sp>
        <p:nvSpPr>
          <p:cNvPr id="3" name="Content Placeholder 2">
            <a:extLst>
              <a:ext uri="{FF2B5EF4-FFF2-40B4-BE49-F238E27FC236}">
                <a16:creationId xmlns:a16="http://schemas.microsoft.com/office/drawing/2014/main" id="{F0E929CE-A524-7156-75FB-6FA2ABF91C50}"/>
              </a:ext>
            </a:extLst>
          </p:cNvPr>
          <p:cNvSpPr>
            <a:spLocks noGrp="1"/>
          </p:cNvSpPr>
          <p:nvPr>
            <p:ph sz="quarter" idx="17"/>
          </p:nvPr>
        </p:nvSpPr>
        <p:spPr>
          <a:xfrm>
            <a:off x="533400" y="1973261"/>
            <a:ext cx="8420100" cy="4903300"/>
          </a:xfrm>
        </p:spPr>
        <p:txBody>
          <a:bodyPr>
            <a:noAutofit/>
          </a:bodyPr>
          <a:lstStyle/>
          <a:p>
            <a:pPr marL="457200" indent="-457200">
              <a:spcBef>
                <a:spcPts val="0"/>
              </a:spcBef>
              <a:spcAft>
                <a:spcPts val="600"/>
              </a:spcAft>
              <a:buFont typeface="Wingdings" panose="05000000000000000000" pitchFamily="2" charset="2"/>
              <a:buChar char="§"/>
            </a:pPr>
            <a:r>
              <a:rPr lang="en-US" sz="1900" dirty="0"/>
              <a:t>All group health plans (including fully-insured, level funded, self-insured, and grandfathered plans) attest annually that they do not have any agreements that include these types of provisions</a:t>
            </a:r>
          </a:p>
          <a:p>
            <a:pPr marL="749808" lvl="1" indent="-457200">
              <a:spcBef>
                <a:spcPts val="0"/>
              </a:spcBef>
              <a:spcAft>
                <a:spcPts val="600"/>
              </a:spcAft>
              <a:buFont typeface="Wingdings" panose="05000000000000000000" pitchFamily="2" charset="2"/>
              <a:buChar char="§"/>
            </a:pPr>
            <a:r>
              <a:rPr lang="en-US" sz="1900" dirty="0"/>
              <a:t>The first of these attestations will be due on December 31 and will cover the period from December 27, 2020 (or, if later, the effective date of the plan or insurance coverage) through the date of attestation. </a:t>
            </a:r>
          </a:p>
          <a:p>
            <a:pPr marL="749808" lvl="1" indent="-457200">
              <a:spcBef>
                <a:spcPts val="0"/>
              </a:spcBef>
              <a:spcAft>
                <a:spcPts val="600"/>
              </a:spcAft>
              <a:buFont typeface="Wingdings" panose="05000000000000000000" pitchFamily="2" charset="2"/>
              <a:buChar char="§"/>
            </a:pPr>
            <a:r>
              <a:rPr lang="en-US" sz="1900" dirty="0"/>
              <a:t>Plans and insurers must submit the attestation online through the CMS Health Insurance Oversight System </a:t>
            </a:r>
          </a:p>
          <a:p>
            <a:pPr marL="1115568" lvl="3" indent="-457200">
              <a:spcBef>
                <a:spcPts val="0"/>
              </a:spcBef>
              <a:spcAft>
                <a:spcPts val="600"/>
              </a:spcAft>
              <a:buFont typeface="Wingdings" panose="05000000000000000000" pitchFamily="2" charset="2"/>
              <a:buChar char="§"/>
            </a:pPr>
            <a:r>
              <a:rPr lang="en-US" sz="1900" dirty="0"/>
              <a:t>Detailed instructions regarding the attestation submission process, and a user manual with step-by-step instructions for submitting the attestation through a portal available</a:t>
            </a:r>
          </a:p>
          <a:p>
            <a:pPr marL="0" indent="-505905">
              <a:spcBef>
                <a:spcPts val="0"/>
              </a:spcBef>
              <a:spcAft>
                <a:spcPts val="600"/>
              </a:spcAft>
              <a:buFont typeface="Wingdings" panose="05000000000000000000" pitchFamily="2" charset="2"/>
              <a:buChar char="§"/>
            </a:pPr>
            <a:endParaRPr lang="en-US" sz="1900" dirty="0"/>
          </a:p>
          <a:p>
            <a:pPr marL="749808" lvl="1" indent="-457200">
              <a:spcBef>
                <a:spcPts val="0"/>
              </a:spcBef>
              <a:spcAft>
                <a:spcPts val="0"/>
              </a:spcAft>
              <a:buFont typeface="Wingdings" panose="05000000000000000000" pitchFamily="2" charset="2"/>
              <a:buChar char="§"/>
            </a:pPr>
            <a:endParaRPr lang="en-US" sz="2000" dirty="0"/>
          </a:p>
          <a:p>
            <a:pPr marL="749808" lvl="1" indent="-457200">
              <a:spcAft>
                <a:spcPts val="1200"/>
              </a:spcAft>
              <a:buFont typeface="Wingdings" panose="05000000000000000000" pitchFamily="2" charset="2"/>
              <a:buChar char="§"/>
            </a:pPr>
            <a:endParaRPr lang="en-US" sz="2000" dirty="0"/>
          </a:p>
        </p:txBody>
      </p:sp>
    </p:spTree>
    <p:extLst>
      <p:ext uri="{BB962C8B-B14F-4D97-AF65-F5344CB8AC3E}">
        <p14:creationId xmlns:p14="http://schemas.microsoft.com/office/powerpoint/2010/main" val="21900382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A8192-D989-20E0-DDC7-4C3212415D19}"/>
              </a:ext>
            </a:extLst>
          </p:cNvPr>
          <p:cNvSpPr>
            <a:spLocks noGrp="1"/>
          </p:cNvSpPr>
          <p:nvPr>
            <p:ph type="ctrTitle"/>
          </p:nvPr>
        </p:nvSpPr>
        <p:spPr/>
        <p:txBody>
          <a:bodyPr>
            <a:normAutofit/>
          </a:bodyPr>
          <a:lstStyle/>
          <a:p>
            <a:r>
              <a:rPr lang="en-US" dirty="0">
                <a:solidFill>
                  <a:srgbClr val="617A98"/>
                </a:solidFill>
              </a:rPr>
              <a:t>Upcoming Compliance Deadlines</a:t>
            </a:r>
          </a:p>
        </p:txBody>
      </p:sp>
      <p:sp>
        <p:nvSpPr>
          <p:cNvPr id="4" name="Picture Placeholder 3">
            <a:extLst>
              <a:ext uri="{FF2B5EF4-FFF2-40B4-BE49-F238E27FC236}">
                <a16:creationId xmlns:a16="http://schemas.microsoft.com/office/drawing/2014/main" id="{274ABDA3-F0B7-CF04-D9B9-E5946DABBDE0}"/>
              </a:ext>
            </a:extLst>
          </p:cNvPr>
          <p:cNvSpPr>
            <a:spLocks noGrp="1"/>
          </p:cNvSpPr>
          <p:nvPr>
            <p:ph type="pic" sz="quarter" idx="11"/>
          </p:nvPr>
        </p:nvSpPr>
        <p:spPr/>
      </p:sp>
      <p:sp>
        <p:nvSpPr>
          <p:cNvPr id="6" name="Slide Number Placeholder 5">
            <a:extLst>
              <a:ext uri="{FF2B5EF4-FFF2-40B4-BE49-F238E27FC236}">
                <a16:creationId xmlns:a16="http://schemas.microsoft.com/office/drawing/2014/main" id="{E92E9BCE-1FE4-DBB9-F145-36C8E896950E}"/>
              </a:ext>
            </a:extLst>
          </p:cNvPr>
          <p:cNvSpPr>
            <a:spLocks noGrp="1"/>
          </p:cNvSpPr>
          <p:nvPr>
            <p:ph type="sldNum" sz="quarter" idx="4"/>
          </p:nvPr>
        </p:nvSpPr>
        <p:spPr/>
        <p:txBody>
          <a:bodyPr/>
          <a:lstStyle/>
          <a:p>
            <a:fld id="{3A98EE3D-8CD1-4C3F-BD1C-C98C9596463C}" type="slidenum">
              <a:rPr lang="en-US" smtClean="0"/>
              <a:pPr/>
              <a:t>26</a:t>
            </a:fld>
            <a:endParaRPr lang="en-US" dirty="0"/>
          </a:p>
        </p:txBody>
      </p:sp>
      <p:sp>
        <p:nvSpPr>
          <p:cNvPr id="7" name="TextBox 6">
            <a:extLst>
              <a:ext uri="{FF2B5EF4-FFF2-40B4-BE49-F238E27FC236}">
                <a16:creationId xmlns:a16="http://schemas.microsoft.com/office/drawing/2014/main" id="{B7E1DC30-6E05-133A-A1B8-36C6AD633B22}"/>
              </a:ext>
            </a:extLst>
          </p:cNvPr>
          <p:cNvSpPr txBox="1"/>
          <p:nvPr/>
        </p:nvSpPr>
        <p:spPr>
          <a:xfrm>
            <a:off x="429832" y="1060831"/>
            <a:ext cx="9321655" cy="769441"/>
          </a:xfrm>
          <a:prstGeom prst="rect">
            <a:avLst/>
          </a:prstGeom>
          <a:noFill/>
        </p:spPr>
        <p:txBody>
          <a:bodyPr wrap="square">
            <a:spAutoFit/>
          </a:bodyPr>
          <a:lstStyle/>
          <a:p>
            <a:r>
              <a:rPr lang="en-US" sz="2200" b="1" dirty="0"/>
              <a:t>No Surprises Act Gag Clause Attestation Due December 31 </a:t>
            </a:r>
            <a:br>
              <a:rPr lang="en-US" sz="2200" b="1" dirty="0"/>
            </a:br>
            <a:r>
              <a:rPr lang="en-US" sz="2200" b="1" dirty="0"/>
              <a:t>and Annually Thereafter </a:t>
            </a:r>
            <a:r>
              <a:rPr lang="en-US" i="1" dirty="0"/>
              <a:t>(continued)</a:t>
            </a:r>
          </a:p>
        </p:txBody>
      </p:sp>
      <p:sp>
        <p:nvSpPr>
          <p:cNvPr id="3" name="Content Placeholder 2">
            <a:extLst>
              <a:ext uri="{FF2B5EF4-FFF2-40B4-BE49-F238E27FC236}">
                <a16:creationId xmlns:a16="http://schemas.microsoft.com/office/drawing/2014/main" id="{F0E929CE-A524-7156-75FB-6FA2ABF91C50}"/>
              </a:ext>
            </a:extLst>
          </p:cNvPr>
          <p:cNvSpPr>
            <a:spLocks noGrp="1"/>
          </p:cNvSpPr>
          <p:nvPr>
            <p:ph sz="quarter" idx="17"/>
          </p:nvPr>
        </p:nvSpPr>
        <p:spPr>
          <a:xfrm>
            <a:off x="533400" y="1786674"/>
            <a:ext cx="8343900" cy="4598499"/>
          </a:xfrm>
        </p:spPr>
        <p:txBody>
          <a:bodyPr>
            <a:noAutofit/>
          </a:bodyPr>
          <a:lstStyle/>
          <a:p>
            <a:pPr marL="384048" indent="-457200">
              <a:spcBef>
                <a:spcPts val="0"/>
              </a:spcBef>
              <a:spcAft>
                <a:spcPts val="600"/>
              </a:spcAft>
              <a:buFont typeface="Wingdings" panose="05000000000000000000" pitchFamily="2" charset="2"/>
              <a:buChar char="§"/>
            </a:pPr>
            <a:r>
              <a:rPr lang="en-US" sz="1900" dirty="0"/>
              <a:t>The attestation requirement does not apply to excepted benefits (such as standalone dental or vision plans), health reimbursement arrangements (HRAs), or other account-based plans (such as FSAs) but may include Employee Assistance Plans (EAPs)</a:t>
            </a:r>
          </a:p>
          <a:p>
            <a:pPr marL="749808" lvl="1" indent="-457200">
              <a:spcBef>
                <a:spcPts val="0"/>
              </a:spcBef>
              <a:spcAft>
                <a:spcPts val="600"/>
              </a:spcAft>
              <a:buFont typeface="Wingdings" panose="05000000000000000000" pitchFamily="2" charset="2"/>
              <a:buChar char="§"/>
            </a:pPr>
            <a:r>
              <a:rPr lang="en-US" sz="1900" dirty="0"/>
              <a:t>Fully-insured plans must confirm with their carriers that they will comply with the requirement.</a:t>
            </a:r>
          </a:p>
          <a:p>
            <a:pPr marL="1207008" lvl="2">
              <a:spcBef>
                <a:spcPts val="0"/>
              </a:spcBef>
              <a:spcAft>
                <a:spcPts val="600"/>
              </a:spcAft>
              <a:buFont typeface="Wingdings" panose="05000000000000000000" pitchFamily="2" charset="2"/>
              <a:buChar char="§"/>
            </a:pPr>
            <a:r>
              <a:rPr lang="en-US" sz="1900" dirty="0"/>
              <a:t>If a carrier submits the attestation on behalf of a fully-insured plan, the plan will be considered compliant with this requirement.</a:t>
            </a:r>
          </a:p>
          <a:p>
            <a:pPr marL="749808" lvl="1" indent="-457200">
              <a:spcBef>
                <a:spcPts val="0"/>
              </a:spcBef>
              <a:spcAft>
                <a:spcPts val="600"/>
              </a:spcAft>
              <a:buFont typeface="Wingdings" panose="05000000000000000000" pitchFamily="2" charset="2"/>
              <a:buChar char="§"/>
            </a:pPr>
            <a:r>
              <a:rPr lang="en-US" sz="1900" dirty="0"/>
              <a:t>Self-insured plans may satisfy the requirement by entering into a written agreement with a TPA to submit the attestation on the plan’s behalf, although ultimately the plan sponsor is responsible for compliance. </a:t>
            </a:r>
          </a:p>
          <a:p>
            <a:pPr marL="1207008" lvl="2">
              <a:spcBef>
                <a:spcPts val="0"/>
              </a:spcBef>
              <a:spcAft>
                <a:spcPts val="600"/>
              </a:spcAft>
              <a:buFont typeface="Wingdings" panose="05000000000000000000" pitchFamily="2" charset="2"/>
              <a:buChar char="§"/>
            </a:pPr>
            <a:r>
              <a:rPr lang="en-US" sz="1900" dirty="0"/>
              <a:t>Self-insured plans should request verification that the attestation was successfully submitted</a:t>
            </a:r>
          </a:p>
          <a:p>
            <a:pPr marL="1207008" lvl="2">
              <a:spcBef>
                <a:spcPts val="0"/>
              </a:spcBef>
              <a:spcAft>
                <a:spcPts val="600"/>
              </a:spcAft>
              <a:buFont typeface="Wingdings" panose="05000000000000000000" pitchFamily="2" charset="2"/>
              <a:buChar char="§"/>
            </a:pPr>
            <a:endParaRPr lang="en-US" sz="1900" dirty="0"/>
          </a:p>
          <a:p>
            <a:pPr marL="749808" lvl="1" indent="-457200">
              <a:spcBef>
                <a:spcPts val="0"/>
              </a:spcBef>
              <a:spcAft>
                <a:spcPts val="600"/>
              </a:spcAft>
              <a:buFont typeface="Wingdings" panose="05000000000000000000" pitchFamily="2" charset="2"/>
              <a:buChar char="§"/>
            </a:pPr>
            <a:endParaRPr lang="en-US" sz="2000" dirty="0"/>
          </a:p>
          <a:p>
            <a:pPr marL="749808" lvl="1" indent="-457200">
              <a:spcAft>
                <a:spcPts val="600"/>
              </a:spcAft>
              <a:buFont typeface="Wingdings" panose="05000000000000000000" pitchFamily="2" charset="2"/>
              <a:buChar char="§"/>
            </a:pPr>
            <a:endParaRPr lang="en-US" sz="2000" dirty="0"/>
          </a:p>
        </p:txBody>
      </p:sp>
    </p:spTree>
    <p:extLst>
      <p:ext uri="{BB962C8B-B14F-4D97-AF65-F5344CB8AC3E}">
        <p14:creationId xmlns:p14="http://schemas.microsoft.com/office/powerpoint/2010/main" val="9661461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75BE2-AB87-6EF9-93BD-23D35A0B147B}"/>
              </a:ext>
            </a:extLst>
          </p:cNvPr>
          <p:cNvSpPr>
            <a:spLocks noGrp="1"/>
          </p:cNvSpPr>
          <p:nvPr>
            <p:ph type="ctrTitle"/>
          </p:nvPr>
        </p:nvSpPr>
        <p:spPr>
          <a:xfrm>
            <a:off x="4486623" y="541484"/>
            <a:ext cx="4657377" cy="1049072"/>
          </a:xfrm>
        </p:spPr>
        <p:txBody>
          <a:bodyPr>
            <a:normAutofit/>
          </a:bodyPr>
          <a:lstStyle/>
          <a:p>
            <a:r>
              <a:rPr lang="en-US" dirty="0"/>
              <a:t>Life and Disability:</a:t>
            </a:r>
            <a:br>
              <a:rPr lang="en-US" dirty="0"/>
            </a:br>
            <a:r>
              <a:rPr lang="en-US" dirty="0"/>
              <a:t>EOI Reminder</a:t>
            </a:r>
          </a:p>
        </p:txBody>
      </p:sp>
      <p:sp>
        <p:nvSpPr>
          <p:cNvPr id="3" name="Subtitle 2">
            <a:extLst>
              <a:ext uri="{FF2B5EF4-FFF2-40B4-BE49-F238E27FC236}">
                <a16:creationId xmlns:a16="http://schemas.microsoft.com/office/drawing/2014/main" id="{B1713D25-4265-621E-CAF5-D7E13805B15B}"/>
              </a:ext>
            </a:extLst>
          </p:cNvPr>
          <p:cNvSpPr>
            <a:spLocks noGrp="1"/>
          </p:cNvSpPr>
          <p:nvPr>
            <p:ph type="subTitle" idx="1"/>
          </p:nvPr>
        </p:nvSpPr>
        <p:spPr>
          <a:xfrm>
            <a:off x="4486623" y="1769718"/>
            <a:ext cx="4296228" cy="1264223"/>
          </a:xfrm>
        </p:spPr>
        <p:txBody>
          <a:bodyPr>
            <a:noAutofit/>
          </a:bodyPr>
          <a:lstStyle/>
          <a:p>
            <a:r>
              <a:rPr lang="en-US" b="1" dirty="0">
                <a:solidFill>
                  <a:srgbClr val="A9C1DF"/>
                </a:solidFill>
              </a:rPr>
              <a:t>Confirm Evidence of Insurability (EOI) Approval Before Collecting /Deducting Premiums</a:t>
            </a:r>
          </a:p>
        </p:txBody>
      </p:sp>
      <p:pic>
        <p:nvPicPr>
          <p:cNvPr id="7" name="Picture Placeholder 6" descr="A close-up of a hourglass&#10;&#10;Description automatically generated">
            <a:extLst>
              <a:ext uri="{FF2B5EF4-FFF2-40B4-BE49-F238E27FC236}">
                <a16:creationId xmlns:a16="http://schemas.microsoft.com/office/drawing/2014/main" id="{784789A0-17BC-D57F-4814-E91D2D31F44D}"/>
              </a:ext>
            </a:extLst>
          </p:cNvPr>
          <p:cNvPicPr>
            <a:picLocks noGrp="1" noChangeAspect="1"/>
          </p:cNvPicPr>
          <p:nvPr>
            <p:ph type="pic" sz="quarter" idx="11"/>
          </p:nvPr>
        </p:nvPicPr>
        <p:blipFill rotWithShape="1">
          <a:blip r:embed="rId3"/>
          <a:srcRect l="34120" t="30" r="9132" b="-30"/>
          <a:stretch/>
        </p:blipFill>
        <p:spPr>
          <a:xfrm>
            <a:off x="-1524000" y="-2235"/>
            <a:ext cx="5840730" cy="6862275"/>
          </a:xfrm>
        </p:spPr>
      </p:pic>
      <p:sp>
        <p:nvSpPr>
          <p:cNvPr id="5" name="Text Placeholder 4">
            <a:extLst>
              <a:ext uri="{FF2B5EF4-FFF2-40B4-BE49-F238E27FC236}">
                <a16:creationId xmlns:a16="http://schemas.microsoft.com/office/drawing/2014/main" id="{9A14D92F-998A-76D7-660C-653A248B6DB7}"/>
              </a:ext>
            </a:extLst>
          </p:cNvPr>
          <p:cNvSpPr>
            <a:spLocks noGrp="1"/>
          </p:cNvSpPr>
          <p:nvPr>
            <p:ph type="body" sz="quarter" idx="12"/>
          </p:nvPr>
        </p:nvSpPr>
        <p:spPr>
          <a:xfrm>
            <a:off x="4572000" y="3709851"/>
            <a:ext cx="4296230" cy="2857863"/>
          </a:xfrm>
        </p:spPr>
        <p:txBody>
          <a:bodyPr/>
          <a:lstStyle/>
          <a:p>
            <a:pPr marL="0" indent="0">
              <a:buNone/>
            </a:pPr>
            <a:r>
              <a:rPr lang="en-US" dirty="0"/>
              <a:t>Employers should review their enrollment procedures to ensure that EOI has been approved by life and disability insurers before premiums for the increases are collected from employees / withheld from the employees’ pay.</a:t>
            </a:r>
            <a:endParaRPr lang="en-US" sz="2000" dirty="0"/>
          </a:p>
        </p:txBody>
      </p:sp>
    </p:spTree>
    <p:extLst>
      <p:ext uri="{BB962C8B-B14F-4D97-AF65-F5344CB8AC3E}">
        <p14:creationId xmlns:p14="http://schemas.microsoft.com/office/powerpoint/2010/main" val="12129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21147" y="328005"/>
            <a:ext cx="7655263" cy="835660"/>
          </a:xfrm>
        </p:spPr>
        <p:txBody>
          <a:bodyPr>
            <a:normAutofit/>
          </a:bodyPr>
          <a:lstStyle/>
          <a:p>
            <a:r>
              <a:rPr lang="en-US" dirty="0">
                <a:solidFill>
                  <a:srgbClr val="617A98"/>
                </a:solidFill>
              </a:rPr>
              <a:t>Life and Disability: EOI Reminder</a:t>
            </a:r>
          </a:p>
        </p:txBody>
      </p:sp>
      <p:pic>
        <p:nvPicPr>
          <p:cNvPr id="19" name="Picture Placeholder 18">
            <a:extLst>
              <a:ext uri="{FF2B5EF4-FFF2-40B4-BE49-F238E27FC236}">
                <a16:creationId xmlns:a16="http://schemas.microsoft.com/office/drawing/2014/main" id="{52D45C27-4F4D-5A89-8C52-CB8FC47BCEFF}"/>
              </a:ext>
            </a:extLst>
          </p:cNvPr>
          <p:cNvPicPr>
            <a:picLocks noGrp="1" noChangeAspect="1"/>
          </p:cNvPicPr>
          <p:nvPr>
            <p:ph type="pic" sz="quarter" idx="11"/>
          </p:nvPr>
        </p:nvPicPr>
        <p:blipFill rotWithShape="1">
          <a:blip r:embed="rId3"/>
          <a:srcRect l="55811" r="-17951"/>
          <a:stretch/>
        </p:blipFill>
        <p:spPr>
          <a:xfrm flipH="1">
            <a:off x="6301966" y="-32567"/>
            <a:ext cx="2858266" cy="6896774"/>
          </a:xfr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28</a:t>
            </a:fld>
            <a:endParaRPr lang="en-US" dirty="0"/>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5846365"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6305202" y="5156616"/>
            <a:ext cx="878334" cy="1705001"/>
          </a:xfrm>
          <a:prstGeom prst="rect">
            <a:avLst/>
          </a:prstGeom>
        </p:spPr>
      </p:pic>
      <p:sp>
        <p:nvSpPr>
          <p:cNvPr id="7" name="TextBox 6">
            <a:extLst>
              <a:ext uri="{FF2B5EF4-FFF2-40B4-BE49-F238E27FC236}">
                <a16:creationId xmlns:a16="http://schemas.microsoft.com/office/drawing/2014/main" id="{46A26926-3773-5064-A81C-94204D361FAE}"/>
              </a:ext>
            </a:extLst>
          </p:cNvPr>
          <p:cNvSpPr txBox="1"/>
          <p:nvPr/>
        </p:nvSpPr>
        <p:spPr>
          <a:xfrm>
            <a:off x="409880" y="1150593"/>
            <a:ext cx="8129964" cy="461665"/>
          </a:xfrm>
          <a:prstGeom prst="rect">
            <a:avLst/>
          </a:prstGeom>
          <a:noFill/>
        </p:spPr>
        <p:txBody>
          <a:bodyPr wrap="square">
            <a:spAutoFit/>
          </a:bodyPr>
          <a:lstStyle/>
          <a:p>
            <a:r>
              <a:rPr lang="en-US" sz="2400" b="1" dirty="0"/>
              <a:t>Prudential Life Department of Labor Settlement</a:t>
            </a:r>
          </a:p>
        </p:txBody>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453686" y="1727200"/>
            <a:ext cx="6544013" cy="4928700"/>
          </a:xfrm>
        </p:spPr>
        <p:txBody>
          <a:bodyPr>
            <a:noAutofit/>
          </a:bodyPr>
          <a:lstStyle/>
          <a:p>
            <a:pPr>
              <a:spcBef>
                <a:spcPts val="0"/>
              </a:spcBef>
              <a:spcAft>
                <a:spcPts val="0"/>
              </a:spcAft>
            </a:pPr>
            <a:r>
              <a:rPr lang="en-US" sz="2300" dirty="0"/>
              <a:t>The settlement prohibits Prudential from denying claims based on the failure to submit EOI if it has accepted at least three months of premiums for coverage and requires Prudential to notify employers not to collect premiums until EOI has been approved.</a:t>
            </a:r>
          </a:p>
          <a:p>
            <a:pPr>
              <a:spcBef>
                <a:spcPts val="0"/>
              </a:spcBef>
              <a:spcAft>
                <a:spcPts val="0"/>
              </a:spcAft>
            </a:pPr>
            <a:endParaRPr lang="en-US" sz="2300" dirty="0"/>
          </a:p>
          <a:p>
            <a:pPr>
              <a:spcBef>
                <a:spcPts val="0"/>
              </a:spcBef>
              <a:spcAft>
                <a:spcPts val="0"/>
              </a:spcAft>
            </a:pPr>
            <a:r>
              <a:rPr lang="en-US" sz="2300" dirty="0"/>
              <a:t>In addition, the settlement provides existing participants additional protections to ensure that coverage is not denied more than a year after they started paying premiums based on insurability, or based on evidence that they were no longer insurable after they first began making premium payments. </a:t>
            </a:r>
          </a:p>
          <a:p>
            <a:pPr>
              <a:spcBef>
                <a:spcPts val="0"/>
              </a:spcBef>
              <a:spcAft>
                <a:spcPts val="0"/>
              </a:spcAft>
            </a:pPr>
            <a:r>
              <a:rPr lang="en-US" sz="2300" dirty="0"/>
              <a:t> </a:t>
            </a:r>
          </a:p>
        </p:txBody>
      </p:sp>
    </p:spTree>
    <p:extLst>
      <p:ext uri="{BB962C8B-B14F-4D97-AF65-F5344CB8AC3E}">
        <p14:creationId xmlns:p14="http://schemas.microsoft.com/office/powerpoint/2010/main" val="3158562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14343" y="259250"/>
            <a:ext cx="7655263" cy="835660"/>
          </a:xfrm>
        </p:spPr>
        <p:txBody>
          <a:bodyPr>
            <a:normAutofit/>
          </a:bodyPr>
          <a:lstStyle/>
          <a:p>
            <a:r>
              <a:rPr lang="en-US" dirty="0">
                <a:solidFill>
                  <a:srgbClr val="617A98"/>
                </a:solidFill>
              </a:rPr>
              <a:t>Life and Disability: EOI Reminder</a:t>
            </a:r>
          </a:p>
        </p:txBody>
      </p:sp>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29</a:t>
            </a:fld>
            <a:endParaRPr lang="en-US" dirty="0"/>
          </a:p>
        </p:txBody>
      </p:sp>
      <p:sp>
        <p:nvSpPr>
          <p:cNvPr id="7" name="TextBox 6">
            <a:extLst>
              <a:ext uri="{FF2B5EF4-FFF2-40B4-BE49-F238E27FC236}">
                <a16:creationId xmlns:a16="http://schemas.microsoft.com/office/drawing/2014/main" id="{46A26926-3773-5064-A81C-94204D361FAE}"/>
              </a:ext>
            </a:extLst>
          </p:cNvPr>
          <p:cNvSpPr txBox="1"/>
          <p:nvPr/>
        </p:nvSpPr>
        <p:spPr>
          <a:xfrm>
            <a:off x="392572" y="1094910"/>
            <a:ext cx="8129964" cy="430887"/>
          </a:xfrm>
          <a:prstGeom prst="rect">
            <a:avLst/>
          </a:prstGeom>
          <a:noFill/>
        </p:spPr>
        <p:txBody>
          <a:bodyPr wrap="square">
            <a:spAutoFit/>
          </a:bodyPr>
          <a:lstStyle/>
          <a:p>
            <a:r>
              <a:rPr lang="en-US" sz="2200" b="1" dirty="0"/>
              <a:t>Prudential Life Department of Labor Settlement</a:t>
            </a:r>
          </a:p>
        </p:txBody>
      </p:sp>
      <p:sp>
        <p:nvSpPr>
          <p:cNvPr id="3" name="Picture Placeholder 2">
            <a:extLst>
              <a:ext uri="{FF2B5EF4-FFF2-40B4-BE49-F238E27FC236}">
                <a16:creationId xmlns:a16="http://schemas.microsoft.com/office/drawing/2014/main" id="{2FEA4F0F-C6B2-6DB4-E9A5-B6A0A2948398}"/>
              </a:ext>
            </a:extLst>
          </p:cNvPr>
          <p:cNvSpPr>
            <a:spLocks noGrp="1"/>
          </p:cNvSpPr>
          <p:nvPr>
            <p:ph type="pic" sz="quarter" idx="11"/>
          </p:nvPr>
        </p:nvSpPr>
        <p:spPr/>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423867" y="1465312"/>
            <a:ext cx="8567733" cy="4906929"/>
          </a:xfrm>
        </p:spPr>
        <p:txBody>
          <a:bodyPr>
            <a:noAutofit/>
          </a:bodyPr>
          <a:lstStyle/>
          <a:p>
            <a:pPr>
              <a:spcBef>
                <a:spcPts val="0"/>
              </a:spcBef>
              <a:spcAft>
                <a:spcPts val="600"/>
              </a:spcAft>
            </a:pPr>
            <a:r>
              <a:rPr lang="en-US" sz="2000" dirty="0"/>
              <a:t>Prudential Financial agreed to reprocess denied claims dating back to June 2019 and provide benefits for the claims previously denied based solely on lack of evidence of insurability.</a:t>
            </a:r>
          </a:p>
          <a:p>
            <a:pPr>
              <a:spcBef>
                <a:spcPts val="0"/>
              </a:spcBef>
              <a:spcAft>
                <a:spcPts val="600"/>
              </a:spcAft>
            </a:pPr>
            <a:r>
              <a:rPr lang="en-US" sz="2000" dirty="0"/>
              <a:t>The settlement also says that after receiving the notice, employers may be liable to the beneficiaries of the policy if the employer collects premiums for an employee or eligible dependent before confirming EOI approval. </a:t>
            </a:r>
          </a:p>
          <a:p>
            <a:pPr>
              <a:spcBef>
                <a:spcPts val="0"/>
              </a:spcBef>
              <a:spcAft>
                <a:spcPts val="600"/>
              </a:spcAft>
            </a:pPr>
            <a:r>
              <a:rPr lang="en-US" sz="2000" dirty="0"/>
              <a:t>The settlement also says that receiving the notice, employers may be liable to the beneficiaries of the policy if the employer collects premiums for an employee or eligible dependent before confirming EOI approval.</a:t>
            </a:r>
          </a:p>
          <a:p>
            <a:pPr marL="400050" indent="-400050">
              <a:spcBef>
                <a:spcPts val="0"/>
              </a:spcBef>
              <a:spcAft>
                <a:spcPts val="600"/>
              </a:spcAft>
              <a:buFont typeface="Wingdings" panose="05000000000000000000" pitchFamily="2" charset="2"/>
              <a:buChar char="§"/>
            </a:pPr>
            <a:r>
              <a:rPr lang="en-US" sz="2000" dirty="0"/>
              <a:t>Press release: US Department of Labor reaches settlement with </a:t>
            </a:r>
            <a:r>
              <a:rPr lang="en-US" sz="2000" u="sng" dirty="0"/>
              <a:t>Prudential Insurance Company of America to revise life insurance practices that denied claims | U.S. Department of Labor (dol.gov)</a:t>
            </a:r>
          </a:p>
          <a:p>
            <a:pPr marL="400050" indent="-400050">
              <a:spcBef>
                <a:spcPts val="0"/>
              </a:spcBef>
              <a:spcAft>
                <a:spcPts val="600"/>
              </a:spcAft>
              <a:buFont typeface="Wingdings" panose="05000000000000000000" pitchFamily="2" charset="2"/>
              <a:buChar char="§"/>
            </a:pPr>
            <a:r>
              <a:rPr lang="en-US" sz="2000" dirty="0"/>
              <a:t>Settlement Agreement: </a:t>
            </a:r>
            <a:r>
              <a:rPr lang="en-US" sz="2000" u="sng" dirty="0"/>
              <a:t>SOL20230649.pdf (dol.gov)</a:t>
            </a:r>
          </a:p>
          <a:p>
            <a:pPr>
              <a:spcBef>
                <a:spcPts val="0"/>
              </a:spcBef>
              <a:spcAft>
                <a:spcPts val="0"/>
              </a:spcAft>
            </a:pPr>
            <a:endParaRPr lang="en-US" sz="2000" dirty="0"/>
          </a:p>
        </p:txBody>
      </p:sp>
    </p:spTree>
    <p:extLst>
      <p:ext uri="{BB962C8B-B14F-4D97-AF65-F5344CB8AC3E}">
        <p14:creationId xmlns:p14="http://schemas.microsoft.com/office/powerpoint/2010/main" val="545350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82" descr="A person writing at a desk&#10;">
            <a:extLst>
              <a:ext uri="{FF2B5EF4-FFF2-40B4-BE49-F238E27FC236}">
                <a16:creationId xmlns:a16="http://schemas.microsoft.com/office/drawing/2014/main" id="{79723FB2-CDBE-ABDD-9BC6-1E8D5204E7B7}"/>
              </a:ext>
            </a:extLst>
          </p:cNvPr>
          <p:cNvPicPr>
            <a:picLocks noGrp="1" noChangeAspect="1"/>
          </p:cNvPicPr>
          <p:nvPr>
            <p:ph type="pic" sz="quarter" idx="11"/>
          </p:nvPr>
        </p:nvPicPr>
        <p:blipFill>
          <a:blip r:embed="rId3"/>
          <a:srcRect l="7594" r="7594"/>
          <a:stretch/>
        </p:blipFill>
        <p:spPr>
          <a:xfrm flipH="1">
            <a:off x="5639692" y="0"/>
            <a:ext cx="5024825" cy="6858000"/>
          </a:xfrm>
        </p:spPr>
      </p:pic>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9244546" y="6290775"/>
            <a:ext cx="617912" cy="365125"/>
          </a:xfrm>
        </p:spPr>
        <p:txBody>
          <a:bodyPr/>
          <a:lstStyle/>
          <a:p>
            <a:fld id="{3A98EE3D-8CD1-4C3F-BD1C-C98C9596463C}" type="slidenum">
              <a:rPr lang="en-US" smtClean="0"/>
              <a:pPr/>
              <a:t>3</a:t>
            </a:fld>
            <a:endParaRPr lang="en-US" dirty="0"/>
          </a:p>
        </p:txBody>
      </p:sp>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424847" y="419690"/>
            <a:ext cx="7911214" cy="1017147"/>
          </a:xfrm>
        </p:spPr>
        <p:txBody>
          <a:bodyPr>
            <a:noAutofit/>
          </a:bodyPr>
          <a:lstStyle/>
          <a:p>
            <a:pPr>
              <a:lnSpc>
                <a:spcPct val="100000"/>
              </a:lnSpc>
            </a:pPr>
            <a:r>
              <a:rPr lang="en-US" dirty="0"/>
              <a:t>Agenda </a:t>
            </a:r>
            <a:br>
              <a:rPr lang="en-US" dirty="0"/>
            </a:br>
            <a:r>
              <a:rPr lang="en-US" dirty="0"/>
              <a:t>2024 Employee Benefits Update</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a:xfrm>
            <a:off x="484088" y="1452719"/>
            <a:ext cx="6514801" cy="533400"/>
          </a:xfrm>
        </p:spPr>
        <p:txBody>
          <a:bodyPr>
            <a:normAutofit/>
          </a:bodyPr>
          <a:lstStyle/>
          <a:p>
            <a:pPr marL="342900" indent="-342900">
              <a:spcBef>
                <a:spcPts val="0"/>
              </a:spcBef>
              <a:spcAft>
                <a:spcPts val="0"/>
              </a:spcAft>
              <a:buFont typeface="Wingdings" panose="05000000000000000000" pitchFamily="2" charset="2"/>
              <a:buChar char="§"/>
            </a:pPr>
            <a:r>
              <a:rPr lang="en-US" dirty="0"/>
              <a:t>2024 Affordable Care Act Updates</a:t>
            </a:r>
          </a:p>
        </p:txBody>
      </p:sp>
      <p:sp>
        <p:nvSpPr>
          <p:cNvPr id="7" name="Text Placeholder 6">
            <a:extLst>
              <a:ext uri="{FF2B5EF4-FFF2-40B4-BE49-F238E27FC236}">
                <a16:creationId xmlns:a16="http://schemas.microsoft.com/office/drawing/2014/main" id="{BDA9475A-A652-4BB2-F82D-18D978C3972A}"/>
              </a:ext>
            </a:extLst>
          </p:cNvPr>
          <p:cNvSpPr>
            <a:spLocks noGrp="1"/>
          </p:cNvSpPr>
          <p:nvPr>
            <p:ph type="body" sz="quarter" idx="17"/>
          </p:nvPr>
        </p:nvSpPr>
        <p:spPr>
          <a:xfrm>
            <a:off x="484088" y="1985476"/>
            <a:ext cx="6514801" cy="533400"/>
          </a:xfrm>
        </p:spPr>
        <p:txBody>
          <a:bodyPr>
            <a:normAutofit/>
          </a:bodyPr>
          <a:lstStyle/>
          <a:p>
            <a:pPr marL="342900" indent="-342900">
              <a:spcBef>
                <a:spcPts val="0"/>
              </a:spcBef>
              <a:spcAft>
                <a:spcPts val="0"/>
              </a:spcAft>
              <a:buFont typeface="Wingdings" panose="05000000000000000000" pitchFamily="2" charset="2"/>
              <a:buChar char="§"/>
            </a:pPr>
            <a:r>
              <a:rPr lang="en-US" dirty="0"/>
              <a:t>2024 ACA Noncompliance Penalties</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484088" y="2485519"/>
            <a:ext cx="6514801" cy="533400"/>
          </a:xfrm>
        </p:spPr>
        <p:txBody>
          <a:bodyPr>
            <a:normAutofit/>
          </a:bodyPr>
          <a:lstStyle/>
          <a:p>
            <a:pPr marL="342900" indent="-342900">
              <a:spcBef>
                <a:spcPts val="0"/>
              </a:spcBef>
              <a:spcAft>
                <a:spcPts val="0"/>
              </a:spcAft>
              <a:buFont typeface="Wingdings" panose="05000000000000000000" pitchFamily="2" charset="2"/>
              <a:buChar char="§"/>
            </a:pPr>
            <a:r>
              <a:rPr lang="en-US" dirty="0"/>
              <a:t>Other Healthcare Developments</a:t>
            </a:r>
          </a:p>
        </p:txBody>
      </p:sp>
      <p:sp>
        <p:nvSpPr>
          <p:cNvPr id="11" name="Text Placeholder 10">
            <a:extLst>
              <a:ext uri="{FF2B5EF4-FFF2-40B4-BE49-F238E27FC236}">
                <a16:creationId xmlns:a16="http://schemas.microsoft.com/office/drawing/2014/main" id="{9C7F6B17-F299-A158-A26D-47FCD7A1971B}"/>
              </a:ext>
            </a:extLst>
          </p:cNvPr>
          <p:cNvSpPr>
            <a:spLocks noGrp="1"/>
          </p:cNvSpPr>
          <p:nvPr>
            <p:ph type="body" sz="quarter" idx="19"/>
          </p:nvPr>
        </p:nvSpPr>
        <p:spPr>
          <a:xfrm>
            <a:off x="484088" y="2997585"/>
            <a:ext cx="6514801" cy="533400"/>
          </a:xfrm>
        </p:spPr>
        <p:txBody>
          <a:bodyPr>
            <a:normAutofit/>
          </a:bodyPr>
          <a:lstStyle/>
          <a:p>
            <a:pPr marL="342900" indent="-342900">
              <a:spcBef>
                <a:spcPts val="0"/>
              </a:spcBef>
              <a:spcAft>
                <a:spcPts val="0"/>
              </a:spcAft>
              <a:buFont typeface="Wingdings" panose="05000000000000000000" pitchFamily="2" charset="2"/>
              <a:buChar char="§"/>
            </a:pPr>
            <a:r>
              <a:rPr lang="en-US" dirty="0"/>
              <a:t>Upcoming Compliance Deadlines</a:t>
            </a:r>
          </a:p>
        </p:txBody>
      </p:sp>
      <p:sp>
        <p:nvSpPr>
          <p:cNvPr id="13" name="Text Placeholder 12">
            <a:extLst>
              <a:ext uri="{FF2B5EF4-FFF2-40B4-BE49-F238E27FC236}">
                <a16:creationId xmlns:a16="http://schemas.microsoft.com/office/drawing/2014/main" id="{125FE4BA-08C1-FBA0-844E-67EA0062904C}"/>
              </a:ext>
            </a:extLst>
          </p:cNvPr>
          <p:cNvSpPr>
            <a:spLocks noGrp="1"/>
          </p:cNvSpPr>
          <p:nvPr>
            <p:ph type="body" sz="quarter" idx="20"/>
          </p:nvPr>
        </p:nvSpPr>
        <p:spPr>
          <a:xfrm>
            <a:off x="484088" y="3572387"/>
            <a:ext cx="6514801" cy="533400"/>
          </a:xfrm>
        </p:spPr>
        <p:txBody>
          <a:bodyPr>
            <a:normAutofit/>
          </a:bodyPr>
          <a:lstStyle/>
          <a:p>
            <a:pPr marL="342900" indent="-342900">
              <a:spcBef>
                <a:spcPts val="0"/>
              </a:spcBef>
              <a:spcAft>
                <a:spcPts val="0"/>
              </a:spcAft>
              <a:buFont typeface="Wingdings" panose="05000000000000000000" pitchFamily="2" charset="2"/>
              <a:buChar char="§"/>
            </a:pPr>
            <a:r>
              <a:rPr lang="en-US" dirty="0"/>
              <a:t>Life and Disability EOI Reminder</a:t>
            </a:r>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5846365"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sp>
        <p:nvSpPr>
          <p:cNvPr id="16" name="Text Placeholder 8">
            <a:extLst>
              <a:ext uri="{FF2B5EF4-FFF2-40B4-BE49-F238E27FC236}">
                <a16:creationId xmlns:a16="http://schemas.microsoft.com/office/drawing/2014/main" id="{9E25B5CD-BAD4-EA48-7DBC-D65B4A33DBA2}"/>
              </a:ext>
            </a:extLst>
          </p:cNvPr>
          <p:cNvSpPr txBox="1">
            <a:spLocks/>
          </p:cNvSpPr>
          <p:nvPr/>
        </p:nvSpPr>
        <p:spPr>
          <a:xfrm>
            <a:off x="494369" y="4329082"/>
            <a:ext cx="5620682"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spcBef>
                <a:spcPts val="0"/>
              </a:spcBef>
              <a:spcAft>
                <a:spcPts val="0"/>
              </a:spcAft>
              <a:buFont typeface="Wingdings" panose="05000000000000000000" pitchFamily="2" charset="2"/>
              <a:buChar char="§"/>
            </a:pPr>
            <a:r>
              <a:rPr lang="en-US" dirty="0"/>
              <a:t>Mental Health Parity and Addiction Equity Act (MHPAEA) Developments</a:t>
            </a:r>
          </a:p>
        </p:txBody>
      </p:sp>
      <p:sp>
        <p:nvSpPr>
          <p:cNvPr id="22" name="Text Placeholder 10">
            <a:extLst>
              <a:ext uri="{FF2B5EF4-FFF2-40B4-BE49-F238E27FC236}">
                <a16:creationId xmlns:a16="http://schemas.microsoft.com/office/drawing/2014/main" id="{C3CEDEDA-4288-1848-EC52-2C60EB91611A}"/>
              </a:ext>
            </a:extLst>
          </p:cNvPr>
          <p:cNvSpPr txBox="1">
            <a:spLocks/>
          </p:cNvSpPr>
          <p:nvPr/>
        </p:nvSpPr>
        <p:spPr>
          <a:xfrm>
            <a:off x="494368" y="4823355"/>
            <a:ext cx="6514801"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spcBef>
                <a:spcPts val="0"/>
              </a:spcBef>
              <a:spcAft>
                <a:spcPts val="0"/>
              </a:spcAft>
              <a:buFont typeface="Wingdings" panose="05000000000000000000" pitchFamily="2" charset="2"/>
              <a:buChar char="§"/>
            </a:pPr>
            <a:r>
              <a:rPr lang="en-US" dirty="0"/>
              <a:t>SECURE 2.0 Highlights</a:t>
            </a:r>
          </a:p>
        </p:txBody>
      </p:sp>
      <p:sp>
        <p:nvSpPr>
          <p:cNvPr id="24" name="Text Placeholder 12">
            <a:extLst>
              <a:ext uri="{FF2B5EF4-FFF2-40B4-BE49-F238E27FC236}">
                <a16:creationId xmlns:a16="http://schemas.microsoft.com/office/drawing/2014/main" id="{7E033412-D2CB-5547-9178-210CF13C6450}"/>
              </a:ext>
            </a:extLst>
          </p:cNvPr>
          <p:cNvSpPr txBox="1">
            <a:spLocks/>
          </p:cNvSpPr>
          <p:nvPr/>
        </p:nvSpPr>
        <p:spPr>
          <a:xfrm>
            <a:off x="494368" y="5876611"/>
            <a:ext cx="5268257"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spcBef>
                <a:spcPts val="0"/>
              </a:spcBef>
              <a:spcAft>
                <a:spcPts val="0"/>
              </a:spcAft>
              <a:buFont typeface="Wingdings" panose="05000000000000000000" pitchFamily="2" charset="2"/>
              <a:buChar char="§"/>
            </a:pPr>
            <a:r>
              <a:rPr lang="en-US" dirty="0"/>
              <a:t>Retirement Plan Required Minimum Distribution (RMD) Relief for SECURE 2.0 Changes</a:t>
            </a:r>
          </a:p>
        </p:txBody>
      </p:sp>
    </p:spTree>
    <p:extLst>
      <p:ext uri="{BB962C8B-B14F-4D97-AF65-F5344CB8AC3E}">
        <p14:creationId xmlns:p14="http://schemas.microsoft.com/office/powerpoint/2010/main" val="4255973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6B26A-8102-2CAA-F036-3C59FA29ADA7}"/>
              </a:ext>
            </a:extLst>
          </p:cNvPr>
          <p:cNvSpPr>
            <a:spLocks noGrp="1"/>
          </p:cNvSpPr>
          <p:nvPr>
            <p:ph type="ctrTitle"/>
          </p:nvPr>
        </p:nvSpPr>
        <p:spPr>
          <a:xfrm>
            <a:off x="2419351" y="546807"/>
            <a:ext cx="6400800" cy="884546"/>
          </a:xfrm>
        </p:spPr>
        <p:txBody>
          <a:bodyPr>
            <a:normAutofit fontScale="90000"/>
          </a:bodyPr>
          <a:lstStyle/>
          <a:p>
            <a:r>
              <a:rPr lang="en-US" dirty="0"/>
              <a:t>Mental Health Parity and Addiction Equity Act (MHPAEA Developments)</a:t>
            </a:r>
          </a:p>
        </p:txBody>
      </p:sp>
      <p:sp>
        <p:nvSpPr>
          <p:cNvPr id="3" name="Subtitle 2">
            <a:extLst>
              <a:ext uri="{FF2B5EF4-FFF2-40B4-BE49-F238E27FC236}">
                <a16:creationId xmlns:a16="http://schemas.microsoft.com/office/drawing/2014/main" id="{B137A848-640E-E13B-71C5-B1447E379BA0}"/>
              </a:ext>
            </a:extLst>
          </p:cNvPr>
          <p:cNvSpPr>
            <a:spLocks noGrp="1"/>
          </p:cNvSpPr>
          <p:nvPr>
            <p:ph type="subTitle" idx="1"/>
          </p:nvPr>
        </p:nvSpPr>
        <p:spPr/>
        <p:txBody>
          <a:bodyPr/>
          <a:lstStyle/>
          <a:p>
            <a:endParaRPr lang="en-US" dirty="0"/>
          </a:p>
        </p:txBody>
      </p:sp>
      <p:pic>
        <p:nvPicPr>
          <p:cNvPr id="4" name="Picture Placeholder 3" descr="A person covering her face with her hands&#10;&#10;Description automatically generated">
            <a:extLst>
              <a:ext uri="{FF2B5EF4-FFF2-40B4-BE49-F238E27FC236}">
                <a16:creationId xmlns:a16="http://schemas.microsoft.com/office/drawing/2014/main" id="{4629FB48-E5A7-FB17-7CB0-766DA850B10F}"/>
              </a:ext>
            </a:extLst>
          </p:cNvPr>
          <p:cNvPicPr>
            <a:picLocks noGrp="1" noChangeAspect="1"/>
          </p:cNvPicPr>
          <p:nvPr>
            <p:ph type="pic" sz="quarter" idx="11"/>
          </p:nvPr>
        </p:nvPicPr>
        <p:blipFill rotWithShape="1">
          <a:blip r:embed="rId3"/>
          <a:srcRect l="33005" t="23584" r="28529" b="3176"/>
          <a:stretch/>
        </p:blipFill>
        <p:spPr>
          <a:xfrm>
            <a:off x="0" y="-2235"/>
            <a:ext cx="2286000" cy="6862275"/>
          </a:xfrm>
        </p:spPr>
      </p:pic>
      <p:sp>
        <p:nvSpPr>
          <p:cNvPr id="13" name="Text Placeholder 12">
            <a:extLst>
              <a:ext uri="{FF2B5EF4-FFF2-40B4-BE49-F238E27FC236}">
                <a16:creationId xmlns:a16="http://schemas.microsoft.com/office/drawing/2014/main" id="{0F01A20A-ABEF-70A0-A1B6-18F4061675B8}"/>
              </a:ext>
            </a:extLst>
          </p:cNvPr>
          <p:cNvSpPr>
            <a:spLocks noGrp="1"/>
          </p:cNvSpPr>
          <p:nvPr>
            <p:ph type="body" sz="quarter" idx="12"/>
          </p:nvPr>
        </p:nvSpPr>
        <p:spPr>
          <a:xfrm>
            <a:off x="2171701" y="1619250"/>
            <a:ext cx="6791324" cy="4933951"/>
          </a:xfrm>
        </p:spPr>
        <p:txBody>
          <a:bodyPr>
            <a:noAutofit/>
          </a:bodyPr>
          <a:lstStyle/>
          <a:p>
            <a:pPr marL="457200" indent="-457200">
              <a:spcBef>
                <a:spcPts val="0"/>
              </a:spcBef>
              <a:spcAft>
                <a:spcPts val="1200"/>
              </a:spcAft>
            </a:pPr>
            <a:r>
              <a:rPr lang="en-US" sz="1900" dirty="0"/>
              <a:t>On July 25 the Departments of Labor, Treasury, and Health and Human Services issued a proposed rule on requirements related to the Mental Health Parity and Addiction Equity Act (MHPAEA).</a:t>
            </a:r>
          </a:p>
          <a:p>
            <a:pPr marL="457200" indent="-457200">
              <a:spcBef>
                <a:spcPts val="0"/>
              </a:spcBef>
              <a:spcAft>
                <a:spcPts val="1200"/>
              </a:spcAft>
            </a:pPr>
            <a:r>
              <a:rPr lang="en-US" sz="1900" dirty="0"/>
              <a:t>The Proposed Rule, if finalized in its current form, will impose significant new compliance obligations on group health plans and health insurance issuers and would be effective for plan years beginning on or after January 1, 2025.  </a:t>
            </a:r>
          </a:p>
          <a:p>
            <a:pPr marL="457200" indent="-457200">
              <a:spcBef>
                <a:spcPts val="0"/>
              </a:spcBef>
              <a:spcAft>
                <a:spcPts val="1200"/>
              </a:spcAft>
            </a:pPr>
            <a:r>
              <a:rPr lang="en-US" sz="1900" dirty="0"/>
              <a:t>The focus of the Proposed Rule is on nonquantitative treatment limitations (NQTLs) under MHPAEA. Along with the Proposed Rule, the departments issued a technical release (TR) related to the Proposed Rule’s data collection requirements, a report to Congress, an enforcement fact sheet, and an MHPAEA guidance compendium. </a:t>
            </a:r>
          </a:p>
        </p:txBody>
      </p:sp>
    </p:spTree>
    <p:extLst>
      <p:ext uri="{BB962C8B-B14F-4D97-AF65-F5344CB8AC3E}">
        <p14:creationId xmlns:p14="http://schemas.microsoft.com/office/powerpoint/2010/main" val="4223161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31</a:t>
            </a:fld>
            <a:endParaRPr lang="en-US" dirty="0"/>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rot="21416904">
            <a:off x="6228111" y="1"/>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4" name="Picture Placeholder 3" descr="A person holding her head in front of a computer&#10;&#10;Description automatically generated">
            <a:extLst>
              <a:ext uri="{FF2B5EF4-FFF2-40B4-BE49-F238E27FC236}">
                <a16:creationId xmlns:a16="http://schemas.microsoft.com/office/drawing/2014/main" id="{90A25D17-F4C5-4E42-9EFC-A37D8FF1A32A}"/>
              </a:ext>
            </a:extLst>
          </p:cNvPr>
          <p:cNvPicPr>
            <a:picLocks noGrp="1" noChangeAspect="1"/>
          </p:cNvPicPr>
          <p:nvPr>
            <p:ph type="pic" sz="quarter" idx="11"/>
          </p:nvPr>
        </p:nvPicPr>
        <p:blipFill rotWithShape="1">
          <a:blip r:embed="rId3"/>
          <a:srcRect l="24197" r="47593"/>
          <a:stretch/>
        </p:blipFill>
        <p:spPr>
          <a:xfrm flipH="1">
            <a:off x="6238874" y="0"/>
            <a:ext cx="2902512" cy="6858000"/>
          </a:xfrm>
        </p:spPr>
      </p:pic>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533400" y="1739961"/>
            <a:ext cx="6267450" cy="4015244"/>
          </a:xfrm>
        </p:spPr>
        <p:txBody>
          <a:bodyPr>
            <a:noAutofit/>
          </a:bodyPr>
          <a:lstStyle/>
          <a:p>
            <a:pPr marL="0" indent="0">
              <a:buNone/>
            </a:pPr>
            <a:r>
              <a:rPr lang="en-US" sz="2200" b="1" dirty="0"/>
              <a:t>NQTLs Must Meet Three Requirements </a:t>
            </a:r>
          </a:p>
          <a:p>
            <a:pPr marL="457200" indent="-457200">
              <a:spcBef>
                <a:spcPts val="0"/>
              </a:spcBef>
              <a:spcAft>
                <a:spcPts val="1200"/>
              </a:spcAft>
              <a:buFont typeface="Wingdings" panose="05000000000000000000" pitchFamily="2" charset="2"/>
              <a:buChar char="§"/>
            </a:pPr>
            <a:r>
              <a:rPr lang="en-US" sz="2000" dirty="0"/>
              <a:t>An NQTL that applies to mental health or substance use disorder (MH/SUD) benefits can be no more restrictive than the predominant NQTL that applies to substantially all medical/surgical (Med/Surg) benefits within the same MHPAEA benefit classification. </a:t>
            </a:r>
          </a:p>
          <a:p>
            <a:pPr marL="749808" lvl="1" indent="-457200">
              <a:spcBef>
                <a:spcPts val="0"/>
              </a:spcBef>
              <a:spcAft>
                <a:spcPts val="1200"/>
              </a:spcAft>
              <a:buFont typeface="Wingdings" panose="05000000000000000000" pitchFamily="2" charset="2"/>
              <a:buChar char="§"/>
            </a:pPr>
            <a:r>
              <a:rPr lang="en-US" sz="2000" dirty="0"/>
              <a:t>borrows the mathematical “substantially all/predominant test” that currently exists </a:t>
            </a:r>
            <a:br>
              <a:rPr lang="en-US" sz="2000" dirty="0"/>
            </a:br>
            <a:r>
              <a:rPr lang="en-US" sz="2000" dirty="0"/>
              <a:t>for financial requirements and quantitative treatment limitations (collectively QTLs) under the 2013 MHPAEA final rule. </a:t>
            </a:r>
          </a:p>
        </p:txBody>
      </p:sp>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47563" y="536666"/>
            <a:ext cx="8073231" cy="949467"/>
          </a:xfrm>
        </p:spPr>
        <p:txBody>
          <a:bodyPr>
            <a:normAutofit/>
          </a:bodyPr>
          <a:lstStyle/>
          <a:p>
            <a:r>
              <a:rPr lang="en-US" sz="3000" dirty="0">
                <a:solidFill>
                  <a:schemeClr val="accent1"/>
                </a:solidFill>
              </a:rPr>
              <a:t>Mental Health Parity and Addiction </a:t>
            </a:r>
            <a:br>
              <a:rPr lang="en-US" sz="3000" dirty="0">
                <a:solidFill>
                  <a:schemeClr val="accent1"/>
                </a:solidFill>
              </a:rPr>
            </a:br>
            <a:r>
              <a:rPr lang="en-US" sz="3000" dirty="0">
                <a:solidFill>
                  <a:schemeClr val="accent1"/>
                </a:solidFill>
              </a:rPr>
              <a:t>Equity Act (MHPAEA Developments)</a:t>
            </a:r>
            <a:endParaRPr lang="en-US" sz="3000" dirty="0"/>
          </a:p>
        </p:txBody>
      </p:sp>
    </p:spTree>
    <p:extLst>
      <p:ext uri="{BB962C8B-B14F-4D97-AF65-F5344CB8AC3E}">
        <p14:creationId xmlns:p14="http://schemas.microsoft.com/office/powerpoint/2010/main" val="4246582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32</a:t>
            </a:fld>
            <a:endParaRPr lang="en-US" dirty="0"/>
          </a:p>
        </p:txBody>
      </p:sp>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38452" y="536433"/>
            <a:ext cx="9238948" cy="949467"/>
          </a:xfrm>
        </p:spPr>
        <p:txBody>
          <a:bodyPr>
            <a:normAutofit/>
          </a:bodyPr>
          <a:lstStyle/>
          <a:p>
            <a:r>
              <a:rPr lang="en-US" sz="3000" dirty="0">
                <a:solidFill>
                  <a:schemeClr val="accent1"/>
                </a:solidFill>
              </a:rPr>
              <a:t>Mental Health Parity and Addiction</a:t>
            </a:r>
            <a:br>
              <a:rPr lang="en-US" sz="3000" dirty="0">
                <a:solidFill>
                  <a:schemeClr val="accent1"/>
                </a:solidFill>
              </a:rPr>
            </a:br>
            <a:r>
              <a:rPr lang="en-US" sz="3000" dirty="0">
                <a:solidFill>
                  <a:schemeClr val="accent1"/>
                </a:solidFill>
              </a:rPr>
              <a:t>Equity Act (MHPAEA Developments)</a:t>
            </a:r>
            <a:endParaRPr lang="en-US" sz="3000" dirty="0"/>
          </a:p>
        </p:txBody>
      </p:sp>
      <p:pic>
        <p:nvPicPr>
          <p:cNvPr id="5" name="Picture Placeholder 4" descr="A person holding her head in front of a computer&#10;&#10;Description automatically generated">
            <a:extLst>
              <a:ext uri="{FF2B5EF4-FFF2-40B4-BE49-F238E27FC236}">
                <a16:creationId xmlns:a16="http://schemas.microsoft.com/office/drawing/2014/main" id="{16336FA0-FAF1-DF07-C139-4E3B91D3CB8E}"/>
              </a:ext>
            </a:extLst>
          </p:cNvPr>
          <p:cNvPicPr>
            <a:picLocks noGrp="1" noChangeAspect="1"/>
          </p:cNvPicPr>
          <p:nvPr>
            <p:ph type="pic" sz="quarter" idx="11"/>
          </p:nvPr>
        </p:nvPicPr>
        <p:blipFill rotWithShape="1">
          <a:blip r:embed="rId3"/>
          <a:srcRect l="26106" r="38736"/>
          <a:stretch/>
        </p:blipFill>
        <p:spPr>
          <a:xfrm flipH="1">
            <a:off x="6238874" y="0"/>
            <a:ext cx="2902512" cy="6858000"/>
          </a:xfrm>
        </p:spPr>
      </p:pic>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533400" y="1712045"/>
            <a:ext cx="6991350" cy="4123605"/>
          </a:xfrm>
        </p:spPr>
        <p:txBody>
          <a:bodyPr>
            <a:noAutofit/>
          </a:bodyPr>
          <a:lstStyle/>
          <a:p>
            <a:pPr marL="0" indent="0">
              <a:buNone/>
            </a:pPr>
            <a:r>
              <a:rPr lang="en-US" b="1" dirty="0"/>
              <a:t>NQTLs Must Meet Three Requirements </a:t>
            </a:r>
          </a:p>
          <a:p>
            <a:pPr marL="457200" indent="-457200">
              <a:buFont typeface="Wingdings" panose="05000000000000000000" pitchFamily="2" charset="2"/>
              <a:buChar char="§"/>
            </a:pPr>
            <a:r>
              <a:rPr lang="en-US" sz="2000" dirty="0"/>
              <a:t>The processes, strategies, evidentiary standards, or other factors used in designing and applying the NQTL to MH/SUD benefits must be comparable to, and applied no more stringently than, those used in designing and applying the NQTL to Med/Surg benefits within the same MHPAEA benefit classification. </a:t>
            </a:r>
          </a:p>
        </p:txBody>
      </p:sp>
      <p:sp>
        <p:nvSpPr>
          <p:cNvPr id="2" name="Rectangle: Rounded Corners 1">
            <a:extLst>
              <a:ext uri="{FF2B5EF4-FFF2-40B4-BE49-F238E27FC236}">
                <a16:creationId xmlns:a16="http://schemas.microsoft.com/office/drawing/2014/main" id="{58EB660A-007F-82FE-EC98-2540A6C58A80}"/>
              </a:ext>
            </a:extLst>
          </p:cNvPr>
          <p:cNvSpPr/>
          <p:nvPr/>
        </p:nvSpPr>
        <p:spPr>
          <a:xfrm>
            <a:off x="739776" y="4576416"/>
            <a:ext cx="7983310" cy="135255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Current view by the regulatory agencies of what must be established in an NQTL comparative analysis. </a:t>
            </a:r>
          </a:p>
        </p:txBody>
      </p:sp>
    </p:spTree>
    <p:extLst>
      <p:ext uri="{BB962C8B-B14F-4D97-AF65-F5344CB8AC3E}">
        <p14:creationId xmlns:p14="http://schemas.microsoft.com/office/powerpoint/2010/main" val="27827407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a:xfrm>
            <a:off x="9244546" y="6290775"/>
            <a:ext cx="617912" cy="365125"/>
          </a:xfrm>
        </p:spPr>
        <p:txBody>
          <a:bodyPr/>
          <a:lstStyle/>
          <a:p>
            <a:fld id="{3A98EE3D-8CD1-4C3F-BD1C-C98C9596463C}" type="slidenum">
              <a:rPr lang="en-US" smtClean="0"/>
              <a:pPr/>
              <a:t>33</a:t>
            </a:fld>
            <a:endParaRPr lang="en-US" dirty="0"/>
          </a:p>
        </p:txBody>
      </p:sp>
      <p:sp>
        <p:nvSpPr>
          <p:cNvPr id="7" name="Freeform: Shape 6">
            <a:extLst>
              <a:ext uri="{FF2B5EF4-FFF2-40B4-BE49-F238E27FC236}">
                <a16:creationId xmlns:a16="http://schemas.microsoft.com/office/drawing/2014/main" id="{313DF1B8-48E1-A0F1-C69D-7B671CD1D116}"/>
              </a:ext>
              <a:ext uri="{C183D7F6-B498-43B3-948B-1728B52AA6E4}">
                <adec:decorative xmlns:adec="http://schemas.microsoft.com/office/drawing/2017/decorative" val="1"/>
              </a:ext>
            </a:extLst>
          </p:cNvPr>
          <p:cNvSpPr/>
          <p:nvPr/>
        </p:nvSpPr>
        <p:spPr>
          <a:xfrm>
            <a:off x="5846365"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8" name="Graphic 7">
            <a:extLst>
              <a:ext uri="{FF2B5EF4-FFF2-40B4-BE49-F238E27FC236}">
                <a16:creationId xmlns:a16="http://schemas.microsoft.com/office/drawing/2014/main" id="{05D9C41A-6441-7A5C-EAE1-D96C71F24F6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4944038" y="5156616"/>
            <a:ext cx="878334" cy="1705001"/>
          </a:xfrm>
          <a:prstGeom prst="rect">
            <a:avLst/>
          </a:prstGeom>
        </p:spPr>
      </p:pic>
      <p:sp>
        <p:nvSpPr>
          <p:cNvPr id="5" name="Picture Placeholder 4">
            <a:extLst>
              <a:ext uri="{FF2B5EF4-FFF2-40B4-BE49-F238E27FC236}">
                <a16:creationId xmlns:a16="http://schemas.microsoft.com/office/drawing/2014/main" id="{C4A56DC5-BD9C-211E-F77F-7B3C8E9EF1C3}"/>
              </a:ext>
            </a:extLst>
          </p:cNvPr>
          <p:cNvSpPr>
            <a:spLocks noGrp="1"/>
          </p:cNvSpPr>
          <p:nvPr>
            <p:ph type="pic" sz="quarter" idx="11"/>
          </p:nvPr>
        </p:nvSpPr>
        <p:spPr/>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485900"/>
            <a:ext cx="8315326" cy="4669838"/>
          </a:xfrm>
        </p:spPr>
        <p:txBody>
          <a:bodyPr>
            <a:noAutofit/>
          </a:bodyPr>
          <a:lstStyle/>
          <a:p>
            <a:pPr marL="457200" indent="-457200">
              <a:spcBef>
                <a:spcPts val="0"/>
              </a:spcBef>
              <a:spcAft>
                <a:spcPts val="600"/>
              </a:spcAft>
              <a:buFont typeface="Wingdings" panose="05000000000000000000" pitchFamily="2" charset="2"/>
              <a:buChar char="§"/>
            </a:pPr>
            <a:r>
              <a:rPr lang="en-US" sz="2000" dirty="0"/>
              <a:t>Require the use of outcomes data in analyzing NQTLs. </a:t>
            </a:r>
          </a:p>
          <a:p>
            <a:pPr marL="914400" lvl="1" indent="-457200">
              <a:spcBef>
                <a:spcPts val="0"/>
              </a:spcBef>
              <a:spcAft>
                <a:spcPts val="600"/>
              </a:spcAft>
            </a:pPr>
            <a:r>
              <a:rPr lang="en-US" sz="2000" dirty="0"/>
              <a:t>extensive collection of data, such as claims denials, for an NQTL and then compare data outcomes for both MH/SUD and Med/Surg benefits.</a:t>
            </a:r>
          </a:p>
          <a:p>
            <a:pPr marL="914400" lvl="1" indent="-457200">
              <a:spcBef>
                <a:spcPts val="0"/>
              </a:spcBef>
              <a:spcAft>
                <a:spcPts val="600"/>
              </a:spcAft>
            </a:pPr>
            <a:r>
              <a:rPr lang="en-US" sz="2000" dirty="0"/>
              <a:t>A “material difference” in outcomes represents a “strong indicator” of an NQTL violation, and certain actions would need to be taken and documented:</a:t>
            </a:r>
          </a:p>
          <a:p>
            <a:pPr marL="1371600" lvl="4" indent="-457200">
              <a:spcBef>
                <a:spcPts val="0"/>
              </a:spcBef>
              <a:spcAft>
                <a:spcPts val="600"/>
              </a:spcAft>
              <a:buFont typeface="Arial" panose="020B0604020202020204" pitchFamily="34" charset="0"/>
              <a:buChar char="•"/>
            </a:pPr>
            <a:r>
              <a:rPr lang="en-US" sz="2000" dirty="0"/>
              <a:t>Additional unique data collection requirements for the “network composition” NQTL</a:t>
            </a:r>
          </a:p>
          <a:p>
            <a:pPr marL="1371600" lvl="4" indent="-457200">
              <a:spcBef>
                <a:spcPts val="0"/>
              </a:spcBef>
              <a:spcAft>
                <a:spcPts val="600"/>
              </a:spcAft>
              <a:buFont typeface="Arial" panose="020B0604020202020204" pitchFamily="34" charset="0"/>
              <a:buChar char="•"/>
            </a:pPr>
            <a:r>
              <a:rPr lang="en-US" sz="2000" dirty="0"/>
              <a:t>material differences in the data would go beyond a strong indicator of an MHPAEA violation but would establish that there was an actual violation</a:t>
            </a:r>
          </a:p>
          <a:p>
            <a:pPr marL="1371600" lvl="5" indent="-457200">
              <a:spcBef>
                <a:spcPts val="0"/>
              </a:spcBef>
              <a:spcAft>
                <a:spcPts val="600"/>
              </a:spcAft>
              <a:buFont typeface="Arial" panose="020B0604020202020204" pitchFamily="34" charset="0"/>
              <a:buChar char="•"/>
            </a:pPr>
            <a:r>
              <a:rPr lang="en-US" sz="2000" dirty="0"/>
              <a:t>The TR goes into detail regarding the extensive data that plans would need to collect to establish parity/comparability for the network composition NQTL. </a:t>
            </a:r>
          </a:p>
          <a:p>
            <a:pPr marL="1097280" lvl="2" indent="-457200"/>
            <a:endParaRPr lang="en-US" sz="2000" dirty="0"/>
          </a:p>
          <a:p>
            <a:pPr marL="914400" lvl="1" indent="-457200"/>
            <a:endParaRPr lang="en-US" sz="2000" dirty="0"/>
          </a:p>
          <a:p>
            <a:pPr marL="0" indent="0">
              <a:buNone/>
            </a:pPr>
            <a:endParaRPr lang="en-US" dirty="0"/>
          </a:p>
          <a:p>
            <a:endParaRPr lang="en-US" dirty="0"/>
          </a:p>
          <a:p>
            <a:endParaRPr lang="en-US" dirty="0"/>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32318" y="536433"/>
            <a:ext cx="8416407" cy="949467"/>
          </a:xfrm>
        </p:spPr>
        <p:txBody>
          <a:bodyPr>
            <a:noAutofit/>
          </a:bodyPr>
          <a:lstStyle/>
          <a:p>
            <a:r>
              <a:rPr lang="en-US" sz="3000" dirty="0">
                <a:solidFill>
                  <a:schemeClr val="accent1"/>
                </a:solidFill>
              </a:rPr>
              <a:t>Mental Health Parity and Addiction Equity Act (MHPAEA Developments)</a:t>
            </a:r>
            <a:endParaRPr lang="en-US" sz="3000" dirty="0"/>
          </a:p>
        </p:txBody>
      </p:sp>
    </p:spTree>
    <p:extLst>
      <p:ext uri="{BB962C8B-B14F-4D97-AF65-F5344CB8AC3E}">
        <p14:creationId xmlns:p14="http://schemas.microsoft.com/office/powerpoint/2010/main" val="3706609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3" descr="A hand holding a wire">
            <a:extLst>
              <a:ext uri="{FF2B5EF4-FFF2-40B4-BE49-F238E27FC236}">
                <a16:creationId xmlns:a16="http://schemas.microsoft.com/office/drawing/2014/main" id="{ABBCC3DA-6BFF-6264-9C0D-BCBFEE4B7002}"/>
              </a:ext>
            </a:extLst>
          </p:cNvPr>
          <p:cNvPicPr>
            <a:picLocks noGrp="1" noChangeAspect="1"/>
          </p:cNvPicPr>
          <p:nvPr>
            <p:ph type="pic" sz="quarter" idx="11"/>
          </p:nvPr>
        </p:nvPicPr>
        <p:blipFill rotWithShape="1">
          <a:blip r:embed="rId3">
            <a:alphaModFix amt="20000"/>
          </a:blip>
          <a:srcRect l="16806" r="16806"/>
          <a:stretch/>
        </p:blipFill>
        <p:spPr/>
      </p:pic>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34</a:t>
            </a:fld>
            <a:endParaRPr lang="en-US" dirty="0"/>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4840" y="364197"/>
            <a:ext cx="7813335" cy="1121703"/>
          </a:xfrm>
        </p:spPr>
        <p:txBody>
          <a:bodyPr>
            <a:normAutofit/>
          </a:bodyPr>
          <a:lstStyle/>
          <a:p>
            <a:r>
              <a:rPr lang="en-US" sz="3000" dirty="0">
                <a:solidFill>
                  <a:schemeClr val="accent1"/>
                </a:solidFill>
              </a:rPr>
              <a:t>Mental Health Parity and Addiction </a:t>
            </a:r>
            <a:br>
              <a:rPr lang="en-US" sz="3000" dirty="0">
                <a:solidFill>
                  <a:schemeClr val="accent1"/>
                </a:solidFill>
              </a:rPr>
            </a:br>
            <a:r>
              <a:rPr lang="en-US" sz="3000" dirty="0">
                <a:solidFill>
                  <a:schemeClr val="accent1"/>
                </a:solidFill>
              </a:rPr>
              <a:t>Equity Act (MHPAEA Developments)</a:t>
            </a:r>
            <a:endParaRPr lang="en-US" sz="3000" dirty="0"/>
          </a:p>
        </p:txBody>
      </p:sp>
      <p:sp>
        <p:nvSpPr>
          <p:cNvPr id="3" name="Text Placeholder 2">
            <a:extLst>
              <a:ext uri="{FF2B5EF4-FFF2-40B4-BE49-F238E27FC236}">
                <a16:creationId xmlns:a16="http://schemas.microsoft.com/office/drawing/2014/main" id="{84485D52-89FB-5227-DA15-3BABC4DF027F}"/>
              </a:ext>
            </a:extLst>
          </p:cNvPr>
          <p:cNvSpPr>
            <a:spLocks noGrp="1"/>
          </p:cNvSpPr>
          <p:nvPr>
            <p:ph type="body" sz="quarter" idx="16"/>
          </p:nvPr>
        </p:nvSpPr>
        <p:spPr>
          <a:xfrm>
            <a:off x="444839" y="1781175"/>
            <a:ext cx="6117885" cy="3004185"/>
          </a:xfrm>
        </p:spPr>
        <p:txBody>
          <a:bodyPr>
            <a:noAutofit/>
          </a:bodyPr>
          <a:lstStyle/>
          <a:p>
            <a:pPr marL="457200" lvl="1" indent="-457200">
              <a:spcBef>
                <a:spcPts val="1200"/>
              </a:spcBef>
              <a:spcAft>
                <a:spcPts val="200"/>
              </a:spcAft>
              <a:buClr>
                <a:schemeClr val="accent1"/>
              </a:buClr>
              <a:buSzPct val="100000"/>
              <a:buFont typeface="Wingdings" panose="05000000000000000000" pitchFamily="2" charset="2"/>
              <a:buChar char="§"/>
            </a:pPr>
            <a:r>
              <a:rPr lang="en-US" sz="2000" dirty="0"/>
              <a:t>The Proposed Rule does contain important exceptions for “independent professional medical or clinical standards” as well as standards to prevent “fraud, waste, and abuse.” Those exceptions apply to each of these 3 NQTL requirements. </a:t>
            </a:r>
          </a:p>
        </p:txBody>
      </p:sp>
    </p:spTree>
    <p:extLst>
      <p:ext uri="{BB962C8B-B14F-4D97-AF65-F5344CB8AC3E}">
        <p14:creationId xmlns:p14="http://schemas.microsoft.com/office/powerpoint/2010/main" val="19397816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6B26A-8102-2CAA-F036-3C59FA29ADA7}"/>
              </a:ext>
            </a:extLst>
          </p:cNvPr>
          <p:cNvSpPr>
            <a:spLocks noGrp="1"/>
          </p:cNvSpPr>
          <p:nvPr>
            <p:ph type="ctrTitle"/>
          </p:nvPr>
        </p:nvSpPr>
        <p:spPr>
          <a:xfrm>
            <a:off x="2183346" y="548327"/>
            <a:ext cx="6746421" cy="884546"/>
          </a:xfrm>
        </p:spPr>
        <p:txBody>
          <a:bodyPr>
            <a:normAutofit fontScale="90000"/>
          </a:bodyPr>
          <a:lstStyle/>
          <a:p>
            <a:r>
              <a:rPr lang="en-US" dirty="0"/>
              <a:t>Mental Health Parity and Addiction Equity Act (MHPAEA Developments)</a:t>
            </a:r>
          </a:p>
        </p:txBody>
      </p:sp>
      <p:pic>
        <p:nvPicPr>
          <p:cNvPr id="4" name="Picture Placeholder 3">
            <a:extLst>
              <a:ext uri="{FF2B5EF4-FFF2-40B4-BE49-F238E27FC236}">
                <a16:creationId xmlns:a16="http://schemas.microsoft.com/office/drawing/2014/main" id="{D75F2E39-AF12-621E-576E-442DF331D9A0}"/>
              </a:ext>
            </a:extLst>
          </p:cNvPr>
          <p:cNvPicPr>
            <a:picLocks noGrp="1" noChangeAspect="1"/>
          </p:cNvPicPr>
          <p:nvPr>
            <p:ph type="pic" sz="quarter" idx="11"/>
          </p:nvPr>
        </p:nvPicPr>
        <p:blipFill rotWithShape="1">
          <a:blip r:embed="rId3"/>
          <a:srcRect l="46752" t="-33" r="5372" b="33"/>
          <a:stretch/>
        </p:blipFill>
        <p:spPr>
          <a:xfrm>
            <a:off x="-1524000" y="-2235"/>
            <a:ext cx="3543300" cy="6862275"/>
          </a:xfrm>
        </p:spPr>
      </p:pic>
      <p:sp>
        <p:nvSpPr>
          <p:cNvPr id="13" name="Text Placeholder 12">
            <a:extLst>
              <a:ext uri="{FF2B5EF4-FFF2-40B4-BE49-F238E27FC236}">
                <a16:creationId xmlns:a16="http://schemas.microsoft.com/office/drawing/2014/main" id="{0F01A20A-ABEF-70A0-A1B6-18F4061675B8}"/>
              </a:ext>
            </a:extLst>
          </p:cNvPr>
          <p:cNvSpPr>
            <a:spLocks noGrp="1"/>
          </p:cNvSpPr>
          <p:nvPr>
            <p:ph type="body" sz="quarter" idx="12"/>
          </p:nvPr>
        </p:nvSpPr>
        <p:spPr>
          <a:xfrm>
            <a:off x="1733550" y="2381250"/>
            <a:ext cx="7127421" cy="4476750"/>
          </a:xfrm>
        </p:spPr>
        <p:txBody>
          <a:bodyPr>
            <a:noAutofit/>
          </a:bodyPr>
          <a:lstStyle/>
          <a:p>
            <a:pPr marL="457200" indent="-457200"/>
            <a:r>
              <a:rPr lang="en-US" sz="2000" dirty="0"/>
              <a:t>The 2013 MHPAEA final rule provides that if a plan provides MH/SUD benefits in one of the MHPAEA benefit classifications, it must provide MH/SUD benefits in all MHPAEA benefit classifications. </a:t>
            </a:r>
          </a:p>
          <a:p>
            <a:pPr marL="457200" indent="-457200"/>
            <a:r>
              <a:rPr lang="en-US" sz="2000" dirty="0"/>
              <a:t>The Proposed Rule would amend and expand this requirement to require that a plan provide “meaningful benefits” in each classification compared to Med/Surg benefits. </a:t>
            </a:r>
          </a:p>
          <a:p>
            <a:pPr marL="457200" indent="-457200"/>
            <a:r>
              <a:rPr lang="en-US" sz="2000" dirty="0"/>
              <a:t>The Proposed Rule contains two examples providing clarification of this “meaningful benefits” requirement.</a:t>
            </a:r>
          </a:p>
          <a:p>
            <a:pPr marL="457200" indent="-457200"/>
            <a:endParaRPr lang="en-US" sz="2000" dirty="0"/>
          </a:p>
        </p:txBody>
      </p:sp>
      <p:sp>
        <p:nvSpPr>
          <p:cNvPr id="5" name="TextBox 4">
            <a:extLst>
              <a:ext uri="{FF2B5EF4-FFF2-40B4-BE49-F238E27FC236}">
                <a16:creationId xmlns:a16="http://schemas.microsoft.com/office/drawing/2014/main" id="{36B83524-85D8-AC32-AD3A-A36F3FCC8EE4}"/>
              </a:ext>
            </a:extLst>
          </p:cNvPr>
          <p:cNvSpPr txBox="1"/>
          <p:nvPr/>
        </p:nvSpPr>
        <p:spPr>
          <a:xfrm>
            <a:off x="2183346" y="1747469"/>
            <a:ext cx="6855879" cy="430887"/>
          </a:xfrm>
          <a:prstGeom prst="rect">
            <a:avLst/>
          </a:prstGeom>
          <a:noFill/>
        </p:spPr>
        <p:txBody>
          <a:bodyPr wrap="square">
            <a:spAutoFit/>
          </a:bodyPr>
          <a:lstStyle/>
          <a:p>
            <a:r>
              <a:rPr lang="en-US" sz="2200" b="1" dirty="0">
                <a:solidFill>
                  <a:schemeClr val="accent6">
                    <a:lumMod val="40000"/>
                    <a:lumOff val="60000"/>
                  </a:schemeClr>
                </a:solidFill>
              </a:rPr>
              <a:t>Meaningful Benefits in Each Benefit Classification</a:t>
            </a:r>
          </a:p>
        </p:txBody>
      </p:sp>
    </p:spTree>
    <p:extLst>
      <p:ext uri="{BB962C8B-B14F-4D97-AF65-F5344CB8AC3E}">
        <p14:creationId xmlns:p14="http://schemas.microsoft.com/office/powerpoint/2010/main" val="20142957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8">
            <a:extLst>
              <a:ext uri="{FF2B5EF4-FFF2-40B4-BE49-F238E27FC236}">
                <a16:creationId xmlns:a16="http://schemas.microsoft.com/office/drawing/2014/main" id="{0FF76239-B70C-C1E0-7687-6DF482BE6E31}"/>
              </a:ext>
            </a:extLst>
          </p:cNvPr>
          <p:cNvSpPr txBox="1">
            <a:spLocks/>
          </p:cNvSpPr>
          <p:nvPr/>
        </p:nvSpPr>
        <p:spPr>
          <a:xfrm flipH="1">
            <a:off x="6895399" y="4013201"/>
            <a:ext cx="1804058" cy="2071396"/>
          </a:xfrm>
          <a:prstGeom prst="roundRect">
            <a:avLst/>
          </a:prstGeom>
          <a:solidFill>
            <a:schemeClr val="accent1">
              <a:alpha val="10000"/>
            </a:schemeClr>
          </a:solidFill>
          <a:ln w="31750">
            <a:solidFill>
              <a:schemeClr val="accent1"/>
            </a:solidFill>
          </a:ln>
        </p:spPr>
        <p:txBody>
          <a:bodyPr vert="horz" lIns="0" tIns="274320" rIns="0" bIns="0" rtlCol="0" anchor="t">
            <a:normAutofit/>
          </a:bodyPr>
          <a:lstStyle>
            <a:lvl1pPr marL="0" indent="0" algn="ctr" defTabSz="914400" rtl="0" eaLnBrk="1" latinLnBrk="0" hangingPunct="1">
              <a:lnSpc>
                <a:spcPct val="100000"/>
              </a:lnSpc>
              <a:spcBef>
                <a:spcPts val="600"/>
              </a:spcBef>
              <a:spcAft>
                <a:spcPts val="1800"/>
              </a:spcAft>
              <a:buClr>
                <a:schemeClr val="accent1"/>
              </a:buClr>
              <a:buSzPct val="100000"/>
              <a:buFont typeface="Calibri" panose="020F0502020204030204" pitchFamily="34" charset="0"/>
              <a:buNone/>
              <a:defRPr sz="2400" kern="1200">
                <a:solidFill>
                  <a:schemeClr val="tx2"/>
                </a:solidFill>
                <a:latin typeface="+mj-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100" dirty="0"/>
              <a:t>Findings/</a:t>
            </a:r>
            <a:br>
              <a:rPr lang="en-US" sz="2100" dirty="0"/>
            </a:br>
            <a:r>
              <a:rPr lang="en-US" sz="2100" dirty="0"/>
              <a:t>Conclusions</a:t>
            </a:r>
          </a:p>
        </p:txBody>
      </p:sp>
      <p:sp>
        <p:nvSpPr>
          <p:cNvPr id="17" name="Text Placeholder 8">
            <a:extLst>
              <a:ext uri="{FF2B5EF4-FFF2-40B4-BE49-F238E27FC236}">
                <a16:creationId xmlns:a16="http://schemas.microsoft.com/office/drawing/2014/main" id="{422A2863-C5FB-7815-81B1-B4A29F9C3ACE}"/>
              </a:ext>
            </a:extLst>
          </p:cNvPr>
          <p:cNvSpPr txBox="1">
            <a:spLocks/>
          </p:cNvSpPr>
          <p:nvPr/>
        </p:nvSpPr>
        <p:spPr>
          <a:xfrm flipH="1">
            <a:off x="5503537" y="4013201"/>
            <a:ext cx="1285885" cy="2071396"/>
          </a:xfrm>
          <a:prstGeom prst="roundRect">
            <a:avLst/>
          </a:prstGeom>
          <a:solidFill>
            <a:schemeClr val="accent1">
              <a:alpha val="10000"/>
            </a:schemeClr>
          </a:solidFill>
          <a:ln w="31750">
            <a:solidFill>
              <a:schemeClr val="accent1"/>
            </a:solidFill>
          </a:ln>
        </p:spPr>
        <p:txBody>
          <a:bodyPr vert="horz" lIns="0" tIns="274320" rIns="0" bIns="0" rtlCol="0" anchor="t">
            <a:normAutofit/>
          </a:bodyPr>
          <a:lstStyle>
            <a:lvl1pPr marL="0" indent="0" algn="ctr" defTabSz="914400" rtl="0" eaLnBrk="1" latinLnBrk="0" hangingPunct="1">
              <a:lnSpc>
                <a:spcPct val="100000"/>
              </a:lnSpc>
              <a:spcBef>
                <a:spcPts val="600"/>
              </a:spcBef>
              <a:spcAft>
                <a:spcPts val="1800"/>
              </a:spcAft>
              <a:buClr>
                <a:schemeClr val="accent1"/>
              </a:buClr>
              <a:buSzPct val="100000"/>
              <a:buFont typeface="Calibri" panose="020F0502020204030204" pitchFamily="34" charset="0"/>
              <a:buNone/>
              <a:defRPr sz="2400" kern="1200">
                <a:solidFill>
                  <a:schemeClr val="tx2"/>
                </a:solidFill>
                <a:latin typeface="+mj-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100" dirty="0"/>
              <a:t>Analysis</a:t>
            </a:r>
          </a:p>
          <a:p>
            <a:endParaRPr lang="en-US" sz="2100" dirty="0"/>
          </a:p>
        </p:txBody>
      </p:sp>
      <p:sp>
        <p:nvSpPr>
          <p:cNvPr id="2" name="Title 1">
            <a:extLst>
              <a:ext uri="{FF2B5EF4-FFF2-40B4-BE49-F238E27FC236}">
                <a16:creationId xmlns:a16="http://schemas.microsoft.com/office/drawing/2014/main" id="{6D50A1FC-4A5E-143F-0EB6-F4A2534AF099}"/>
              </a:ext>
            </a:extLst>
          </p:cNvPr>
          <p:cNvSpPr>
            <a:spLocks noGrp="1"/>
          </p:cNvSpPr>
          <p:nvPr>
            <p:ph type="ctrTitle"/>
          </p:nvPr>
        </p:nvSpPr>
        <p:spPr/>
        <p:txBody>
          <a:bodyPr/>
          <a:lstStyle/>
          <a:p>
            <a:r>
              <a:rPr lang="en-US">
                <a:solidFill>
                  <a:schemeClr val="tx2">
                    <a:lumMod val="60000"/>
                    <a:lumOff val="40000"/>
                  </a:schemeClr>
                </a:solidFill>
              </a:rPr>
              <a:t>Mental Health Parity and Addiction Equity Act (MHPAEA Developments)</a:t>
            </a:r>
            <a:endParaRPr lang="en-US" dirty="0"/>
          </a:p>
        </p:txBody>
      </p:sp>
      <p:sp>
        <p:nvSpPr>
          <p:cNvPr id="3" name="Text Placeholder 2">
            <a:extLst>
              <a:ext uri="{FF2B5EF4-FFF2-40B4-BE49-F238E27FC236}">
                <a16:creationId xmlns:a16="http://schemas.microsoft.com/office/drawing/2014/main" id="{AF1DA6AD-066F-D4F7-A214-C8024D009F3E}"/>
              </a:ext>
            </a:extLst>
          </p:cNvPr>
          <p:cNvSpPr>
            <a:spLocks noGrp="1"/>
          </p:cNvSpPr>
          <p:nvPr>
            <p:ph type="body" sz="quarter" idx="16"/>
          </p:nvPr>
        </p:nvSpPr>
        <p:spPr>
          <a:xfrm flipH="1">
            <a:off x="385462" y="4013201"/>
            <a:ext cx="1819358" cy="2071396"/>
          </a:xfrm>
        </p:spPr>
        <p:txBody>
          <a:bodyPr>
            <a:normAutofit/>
          </a:bodyPr>
          <a:lstStyle/>
          <a:p>
            <a:r>
              <a:rPr lang="en-US" sz="2100" dirty="0"/>
              <a:t>Identification</a:t>
            </a:r>
          </a:p>
        </p:txBody>
      </p:sp>
      <p:pic>
        <p:nvPicPr>
          <p:cNvPr id="20" name="Picture Placeholder 19" descr="Folder Search outline">
            <a:extLst>
              <a:ext uri="{FF2B5EF4-FFF2-40B4-BE49-F238E27FC236}">
                <a16:creationId xmlns:a16="http://schemas.microsoft.com/office/drawing/2014/main" id="{EACCCAA9-1413-BE61-0EF8-134C6AEB02EC}"/>
              </a:ext>
            </a:extLst>
          </p:cNvPr>
          <p:cNvPicPr>
            <a:picLocks noGrp="1" noChangeAspect="1"/>
          </p:cNvPicPr>
          <p:nvPr>
            <p:ph type="pic" sz="quarter" idx="23"/>
          </p:nvPr>
        </p:nvPicPr>
        <p:blipFill>
          <a:blip r:embed="rId3">
            <a:extLst>
              <a:ext uri="{96DAC541-7B7A-43D3-8B79-37D633B846F1}">
                <asvg:svgBlip xmlns:asvg="http://schemas.microsoft.com/office/drawing/2016/SVG/main" r:embed="rId4"/>
              </a:ext>
            </a:extLst>
          </a:blip>
          <a:srcRect t="4574" b="4574"/>
          <a:stretch>
            <a:fillRect/>
          </a:stretch>
        </p:blipFill>
        <p:spPr>
          <a:xfrm flipH="1">
            <a:off x="5611684" y="4830642"/>
            <a:ext cx="952598" cy="865452"/>
          </a:xfrm>
        </p:spPr>
      </p:pic>
      <p:sp>
        <p:nvSpPr>
          <p:cNvPr id="6" name="Text Placeholder 5">
            <a:extLst>
              <a:ext uri="{FF2B5EF4-FFF2-40B4-BE49-F238E27FC236}">
                <a16:creationId xmlns:a16="http://schemas.microsoft.com/office/drawing/2014/main" id="{33269493-BD2D-B125-9C62-5FA1177A2B0F}"/>
              </a:ext>
            </a:extLst>
          </p:cNvPr>
          <p:cNvSpPr>
            <a:spLocks noGrp="1"/>
          </p:cNvSpPr>
          <p:nvPr>
            <p:ph type="body" sz="quarter" idx="18"/>
          </p:nvPr>
        </p:nvSpPr>
        <p:spPr>
          <a:xfrm flipH="1">
            <a:off x="2336195" y="4013201"/>
            <a:ext cx="1285885" cy="2071396"/>
          </a:xfrm>
        </p:spPr>
        <p:txBody>
          <a:bodyPr>
            <a:normAutofit/>
          </a:bodyPr>
          <a:lstStyle/>
          <a:p>
            <a:r>
              <a:rPr lang="en-US" sz="2100" dirty="0"/>
              <a:t>Factors</a:t>
            </a:r>
          </a:p>
        </p:txBody>
      </p:sp>
      <p:pic>
        <p:nvPicPr>
          <p:cNvPr id="22" name="Picture Placeholder 21" descr="Magnifying glass with solid fill">
            <a:extLst>
              <a:ext uri="{FF2B5EF4-FFF2-40B4-BE49-F238E27FC236}">
                <a16:creationId xmlns:a16="http://schemas.microsoft.com/office/drawing/2014/main" id="{296BBB6A-6692-33E8-8EAD-04C7AF00BCEE}"/>
              </a:ext>
            </a:extLst>
          </p:cNvPr>
          <p:cNvPicPr>
            <a:picLocks noGrp="1" noChangeAspect="1"/>
          </p:cNvPicPr>
          <p:nvPr>
            <p:ph type="pic" sz="quarter" idx="24"/>
          </p:nvPr>
        </p:nvPicPr>
        <p:blipFill>
          <a:blip r:embed="rId5">
            <a:extLst>
              <a:ext uri="{96DAC541-7B7A-43D3-8B79-37D633B846F1}">
                <asvg:svgBlip xmlns:asvg="http://schemas.microsoft.com/office/drawing/2016/SVG/main" r:embed="rId6"/>
              </a:ext>
            </a:extLst>
          </a:blip>
          <a:srcRect t="4574" b="4574"/>
          <a:stretch>
            <a:fillRect/>
          </a:stretch>
        </p:blipFill>
        <p:spPr>
          <a:xfrm>
            <a:off x="7969851" y="5236548"/>
            <a:ext cx="522271" cy="474492"/>
          </a:xfrm>
        </p:spPr>
      </p:pic>
      <p:sp>
        <p:nvSpPr>
          <p:cNvPr id="9" name="Text Placeholder 8">
            <a:extLst>
              <a:ext uri="{FF2B5EF4-FFF2-40B4-BE49-F238E27FC236}">
                <a16:creationId xmlns:a16="http://schemas.microsoft.com/office/drawing/2014/main" id="{5E70876E-9758-F7E9-5C83-F55B42BCD004}"/>
              </a:ext>
            </a:extLst>
          </p:cNvPr>
          <p:cNvSpPr>
            <a:spLocks noGrp="1"/>
          </p:cNvSpPr>
          <p:nvPr>
            <p:ph type="body" sz="quarter" idx="19"/>
          </p:nvPr>
        </p:nvSpPr>
        <p:spPr>
          <a:xfrm flipH="1">
            <a:off x="3752588" y="4013201"/>
            <a:ext cx="1638824" cy="2071396"/>
          </a:xfrm>
        </p:spPr>
        <p:txBody>
          <a:bodyPr>
            <a:normAutofit/>
          </a:bodyPr>
          <a:lstStyle/>
          <a:p>
            <a:r>
              <a:rPr lang="en-US" sz="2000" dirty="0"/>
              <a:t>Evidentiary Standards</a:t>
            </a:r>
          </a:p>
        </p:txBody>
      </p:sp>
      <p:pic>
        <p:nvPicPr>
          <p:cNvPr id="24" name="Picture Placeholder 23" descr="Employee badge with solid fill">
            <a:extLst>
              <a:ext uri="{FF2B5EF4-FFF2-40B4-BE49-F238E27FC236}">
                <a16:creationId xmlns:a16="http://schemas.microsoft.com/office/drawing/2014/main" id="{D9E90BBF-5A03-7D35-4E4F-2AF06ECA89FE}"/>
              </a:ext>
            </a:extLst>
          </p:cNvPr>
          <p:cNvPicPr>
            <a:picLocks noGrp="1" noChangeAspect="1"/>
          </p:cNvPicPr>
          <p:nvPr>
            <p:ph type="pic" sz="quarter" idx="25"/>
          </p:nvPr>
        </p:nvPicPr>
        <p:blipFill>
          <a:blip r:embed="rId7">
            <a:extLst>
              <a:ext uri="{96DAC541-7B7A-43D3-8B79-37D633B846F1}">
                <asvg:svgBlip xmlns:asvg="http://schemas.microsoft.com/office/drawing/2016/SVG/main" r:embed="rId8"/>
              </a:ext>
            </a:extLst>
          </a:blip>
          <a:srcRect t="4502" b="4502"/>
          <a:stretch>
            <a:fillRect/>
          </a:stretch>
        </p:blipFill>
        <p:spPr>
          <a:xfrm flipH="1">
            <a:off x="913013" y="4987729"/>
            <a:ext cx="764255" cy="695436"/>
          </a:xfrm>
        </p:spPr>
      </p:pic>
      <p:sp>
        <p:nvSpPr>
          <p:cNvPr id="13" name="Slide Number Placeholder 12">
            <a:extLst>
              <a:ext uri="{FF2B5EF4-FFF2-40B4-BE49-F238E27FC236}">
                <a16:creationId xmlns:a16="http://schemas.microsoft.com/office/drawing/2014/main" id="{CEED8C5D-B706-286B-7B41-C71C48234385}"/>
              </a:ext>
            </a:extLst>
          </p:cNvPr>
          <p:cNvSpPr>
            <a:spLocks noGrp="1"/>
          </p:cNvSpPr>
          <p:nvPr>
            <p:ph type="sldNum" sz="quarter" idx="4"/>
          </p:nvPr>
        </p:nvSpPr>
        <p:spPr/>
        <p:txBody>
          <a:bodyPr/>
          <a:lstStyle/>
          <a:p>
            <a:fld id="{3A98EE3D-8CD1-4C3F-BD1C-C98C9596463C}" type="slidenum">
              <a:rPr lang="en-US" smtClean="0"/>
              <a:pPr/>
              <a:t>36</a:t>
            </a:fld>
            <a:endParaRPr lang="en-US" dirty="0"/>
          </a:p>
        </p:txBody>
      </p:sp>
      <p:sp>
        <p:nvSpPr>
          <p:cNvPr id="15" name="TextBox 14">
            <a:extLst>
              <a:ext uri="{FF2B5EF4-FFF2-40B4-BE49-F238E27FC236}">
                <a16:creationId xmlns:a16="http://schemas.microsoft.com/office/drawing/2014/main" id="{9ADCBD88-C683-3AC4-F7E5-5325888C6286}"/>
              </a:ext>
            </a:extLst>
          </p:cNvPr>
          <p:cNvSpPr txBox="1"/>
          <p:nvPr/>
        </p:nvSpPr>
        <p:spPr>
          <a:xfrm>
            <a:off x="-1137709" y="1706581"/>
            <a:ext cx="11434234" cy="461665"/>
          </a:xfrm>
          <a:prstGeom prst="rect">
            <a:avLst/>
          </a:prstGeom>
          <a:noFill/>
        </p:spPr>
        <p:txBody>
          <a:bodyPr wrap="square">
            <a:spAutoFit/>
          </a:bodyPr>
          <a:lstStyle/>
          <a:p>
            <a:pPr algn="ctr"/>
            <a:r>
              <a:rPr lang="en-US" sz="2400" b="1" dirty="0"/>
              <a:t>Content of an NQTL Comparative Analysis</a:t>
            </a:r>
          </a:p>
        </p:txBody>
      </p:sp>
      <p:sp>
        <p:nvSpPr>
          <p:cNvPr id="16" name="TextBox 15">
            <a:extLst>
              <a:ext uri="{FF2B5EF4-FFF2-40B4-BE49-F238E27FC236}">
                <a16:creationId xmlns:a16="http://schemas.microsoft.com/office/drawing/2014/main" id="{2F045C49-1F65-6D36-5620-E9634AA963CA}"/>
              </a:ext>
            </a:extLst>
          </p:cNvPr>
          <p:cNvSpPr txBox="1"/>
          <p:nvPr/>
        </p:nvSpPr>
        <p:spPr>
          <a:xfrm>
            <a:off x="346845" y="2345979"/>
            <a:ext cx="8472948" cy="1200329"/>
          </a:xfrm>
          <a:prstGeom prst="rect">
            <a:avLst/>
          </a:prstGeom>
          <a:noFill/>
        </p:spPr>
        <p:txBody>
          <a:bodyPr wrap="square">
            <a:spAutoFit/>
          </a:bodyPr>
          <a:lstStyle/>
          <a:p>
            <a:pPr algn="ctr"/>
            <a:r>
              <a:rPr lang="en-US" sz="2400" dirty="0"/>
              <a:t>The Consolidated Appropriations Act, 2021 (CAA 2021) required each plan to have a written NQTL comparative analysis with </a:t>
            </a:r>
            <a:r>
              <a:rPr lang="en-US" sz="2400" b="1" dirty="0"/>
              <a:t>5 elements</a:t>
            </a:r>
            <a:r>
              <a:rPr lang="en-US" sz="2400" dirty="0"/>
              <a:t>: </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51894B52-F674-C01C-5387-5E42E7D1A4F2}"/>
              </a:ext>
            </a:extLst>
          </p:cNvPr>
          <p:cNvPicPr>
            <a:picLocks noChangeAspect="1"/>
          </p:cNvPicPr>
          <p:nvPr/>
        </p:nvPicPr>
        <p:blipFill>
          <a:blip r:embed="rId9"/>
          <a:stretch>
            <a:fillRect/>
          </a:stretch>
        </p:blipFill>
        <p:spPr>
          <a:xfrm flipH="1">
            <a:off x="2732371" y="4976110"/>
            <a:ext cx="707055" cy="707055"/>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01FA4384-1D72-0EEA-57B0-2B2797790336}"/>
              </a:ext>
            </a:extLst>
          </p:cNvPr>
          <p:cNvPicPr>
            <a:picLocks noChangeAspect="1"/>
          </p:cNvPicPr>
          <p:nvPr/>
        </p:nvPicPr>
        <p:blipFill>
          <a:blip r:embed="rId10"/>
          <a:stretch>
            <a:fillRect/>
          </a:stretch>
        </p:blipFill>
        <p:spPr>
          <a:xfrm>
            <a:off x="7260570" y="5064515"/>
            <a:ext cx="818557" cy="818557"/>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C639070C-484B-8BFC-FFE0-7F90CB656118}"/>
              </a:ext>
            </a:extLst>
          </p:cNvPr>
          <p:cNvPicPr>
            <a:picLocks noChangeAspect="1"/>
          </p:cNvPicPr>
          <p:nvPr/>
        </p:nvPicPr>
        <p:blipFill>
          <a:blip r:embed="rId11"/>
          <a:stretch>
            <a:fillRect/>
          </a:stretch>
        </p:blipFill>
        <p:spPr>
          <a:xfrm>
            <a:off x="4148707" y="5009569"/>
            <a:ext cx="837432" cy="837432"/>
          </a:xfrm>
          <a:prstGeom prst="rect">
            <a:avLst/>
          </a:prstGeom>
        </p:spPr>
      </p:pic>
    </p:spTree>
    <p:extLst>
      <p:ext uri="{BB962C8B-B14F-4D97-AF65-F5344CB8AC3E}">
        <p14:creationId xmlns:p14="http://schemas.microsoft.com/office/powerpoint/2010/main" val="2337626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0A1FC-4A5E-143F-0EB6-F4A2534AF099}"/>
              </a:ext>
            </a:extLst>
          </p:cNvPr>
          <p:cNvSpPr>
            <a:spLocks noGrp="1"/>
          </p:cNvSpPr>
          <p:nvPr>
            <p:ph type="ctrTitle"/>
          </p:nvPr>
        </p:nvSpPr>
        <p:spPr/>
        <p:txBody>
          <a:bodyPr/>
          <a:lstStyle/>
          <a:p>
            <a:r>
              <a:rPr lang="en-US">
                <a:solidFill>
                  <a:schemeClr val="tx2">
                    <a:lumMod val="60000"/>
                    <a:lumOff val="40000"/>
                  </a:schemeClr>
                </a:solidFill>
              </a:rPr>
              <a:t>Mental Health Parity and Addiction Equity Act (MHPAEA Developments)</a:t>
            </a:r>
            <a:endParaRPr lang="en-US" dirty="0"/>
          </a:p>
        </p:txBody>
      </p:sp>
      <p:sp>
        <p:nvSpPr>
          <p:cNvPr id="3" name="Text Placeholder 2">
            <a:extLst>
              <a:ext uri="{FF2B5EF4-FFF2-40B4-BE49-F238E27FC236}">
                <a16:creationId xmlns:a16="http://schemas.microsoft.com/office/drawing/2014/main" id="{AF1DA6AD-066F-D4F7-A214-C8024D009F3E}"/>
              </a:ext>
            </a:extLst>
          </p:cNvPr>
          <p:cNvSpPr>
            <a:spLocks noGrp="1"/>
          </p:cNvSpPr>
          <p:nvPr>
            <p:ph type="body" sz="quarter" idx="16"/>
          </p:nvPr>
        </p:nvSpPr>
        <p:spPr>
          <a:xfrm flipH="1">
            <a:off x="346845" y="3117184"/>
            <a:ext cx="2762251" cy="1138218"/>
          </a:xfrm>
          <a:ln>
            <a:solidFill>
              <a:srgbClr val="2C4A52"/>
            </a:solidFill>
          </a:ln>
        </p:spPr>
        <p:txBody>
          <a:bodyPr tIns="0" anchor="ctr">
            <a:normAutofit/>
          </a:bodyPr>
          <a:lstStyle/>
          <a:p>
            <a:pPr marL="857250" algn="l">
              <a:spcBef>
                <a:spcPts val="0"/>
              </a:spcBef>
              <a:spcAft>
                <a:spcPts val="0"/>
              </a:spcAft>
            </a:pPr>
            <a:r>
              <a:rPr lang="en-US" sz="2000" b="1" dirty="0">
                <a:solidFill>
                  <a:srgbClr val="2C4A52"/>
                </a:solidFill>
              </a:rPr>
              <a:t>1.</a:t>
            </a:r>
          </a:p>
          <a:p>
            <a:pPr marL="857250" algn="l">
              <a:spcBef>
                <a:spcPts val="0"/>
              </a:spcBef>
              <a:spcAft>
                <a:spcPts val="0"/>
              </a:spcAft>
            </a:pPr>
            <a:r>
              <a:rPr lang="en-US" sz="2000" b="1" dirty="0">
                <a:solidFill>
                  <a:srgbClr val="2C4A52"/>
                </a:solidFill>
              </a:rPr>
              <a:t>Identification</a:t>
            </a:r>
          </a:p>
        </p:txBody>
      </p:sp>
      <p:pic>
        <p:nvPicPr>
          <p:cNvPr id="24" name="Picture Placeholder 23" descr="Employee badge with solid fill">
            <a:extLst>
              <a:ext uri="{FF2B5EF4-FFF2-40B4-BE49-F238E27FC236}">
                <a16:creationId xmlns:a16="http://schemas.microsoft.com/office/drawing/2014/main" id="{D9E90BBF-5A03-7D35-4E4F-2AF06ECA89FE}"/>
              </a:ext>
            </a:extLst>
          </p:cNvPr>
          <p:cNvPicPr>
            <a:picLocks noGrp="1" noChangeAspect="1"/>
          </p:cNvPicPr>
          <p:nvPr>
            <p:ph type="pic" sz="quarter" idx="25"/>
          </p:nvPr>
        </p:nvPicPr>
        <p:blipFill>
          <a:blip r:embed="rId3">
            <a:extLst>
              <a:ext uri="{96DAC541-7B7A-43D3-8B79-37D633B846F1}">
                <asvg:svgBlip xmlns:asvg="http://schemas.microsoft.com/office/drawing/2016/SVG/main" r:embed="rId4"/>
              </a:ext>
            </a:extLst>
          </a:blip>
          <a:srcRect t="4502" b="4502"/>
          <a:stretch>
            <a:fillRect/>
          </a:stretch>
        </p:blipFill>
        <p:spPr>
          <a:xfrm flipH="1">
            <a:off x="474616" y="3299261"/>
            <a:ext cx="764255" cy="695436"/>
          </a:xfrm>
        </p:spPr>
      </p:pic>
      <p:sp>
        <p:nvSpPr>
          <p:cNvPr id="13" name="Slide Number Placeholder 12">
            <a:extLst>
              <a:ext uri="{FF2B5EF4-FFF2-40B4-BE49-F238E27FC236}">
                <a16:creationId xmlns:a16="http://schemas.microsoft.com/office/drawing/2014/main" id="{CEED8C5D-B706-286B-7B41-C71C48234385}"/>
              </a:ext>
            </a:extLst>
          </p:cNvPr>
          <p:cNvSpPr>
            <a:spLocks noGrp="1"/>
          </p:cNvSpPr>
          <p:nvPr>
            <p:ph type="sldNum" sz="quarter" idx="4"/>
          </p:nvPr>
        </p:nvSpPr>
        <p:spPr/>
        <p:txBody>
          <a:bodyPr/>
          <a:lstStyle/>
          <a:p>
            <a:fld id="{3A98EE3D-8CD1-4C3F-BD1C-C98C9596463C}" type="slidenum">
              <a:rPr lang="en-US" smtClean="0"/>
              <a:pPr/>
              <a:t>37</a:t>
            </a:fld>
            <a:endParaRPr lang="en-US" dirty="0"/>
          </a:p>
        </p:txBody>
      </p:sp>
      <p:sp>
        <p:nvSpPr>
          <p:cNvPr id="15" name="TextBox 14">
            <a:extLst>
              <a:ext uri="{FF2B5EF4-FFF2-40B4-BE49-F238E27FC236}">
                <a16:creationId xmlns:a16="http://schemas.microsoft.com/office/drawing/2014/main" id="{9ADCBD88-C683-3AC4-F7E5-5325888C6286}"/>
              </a:ext>
            </a:extLst>
          </p:cNvPr>
          <p:cNvSpPr txBox="1"/>
          <p:nvPr/>
        </p:nvSpPr>
        <p:spPr>
          <a:xfrm>
            <a:off x="-1137709" y="1616188"/>
            <a:ext cx="11434234" cy="461665"/>
          </a:xfrm>
          <a:prstGeom prst="rect">
            <a:avLst/>
          </a:prstGeom>
          <a:noFill/>
        </p:spPr>
        <p:txBody>
          <a:bodyPr wrap="square">
            <a:spAutoFit/>
          </a:bodyPr>
          <a:lstStyle/>
          <a:p>
            <a:pPr algn="ctr"/>
            <a:r>
              <a:rPr lang="en-US" sz="2400" b="1" dirty="0"/>
              <a:t>Content of an NQTL Comparative Analysis</a:t>
            </a:r>
          </a:p>
        </p:txBody>
      </p:sp>
      <p:sp>
        <p:nvSpPr>
          <p:cNvPr id="16" name="TextBox 15">
            <a:extLst>
              <a:ext uri="{FF2B5EF4-FFF2-40B4-BE49-F238E27FC236}">
                <a16:creationId xmlns:a16="http://schemas.microsoft.com/office/drawing/2014/main" id="{2F045C49-1F65-6D36-5620-E9634AA963CA}"/>
              </a:ext>
            </a:extLst>
          </p:cNvPr>
          <p:cNvSpPr txBox="1"/>
          <p:nvPr/>
        </p:nvSpPr>
        <p:spPr>
          <a:xfrm>
            <a:off x="139700" y="2123351"/>
            <a:ext cx="8877299" cy="707886"/>
          </a:xfrm>
          <a:prstGeom prst="rect">
            <a:avLst/>
          </a:prstGeom>
          <a:noFill/>
        </p:spPr>
        <p:txBody>
          <a:bodyPr wrap="square">
            <a:spAutoFit/>
          </a:bodyPr>
          <a:lstStyle/>
          <a:p>
            <a:pPr algn="ctr"/>
            <a:r>
              <a:rPr lang="en-US" sz="2000" dirty="0"/>
              <a:t>The Consolidated Appropriations Act, 2021 (CAA 2021) required each plan to have a written NQTL comparative analysis with 5 elements: </a:t>
            </a:r>
          </a:p>
        </p:txBody>
      </p:sp>
      <p:sp>
        <p:nvSpPr>
          <p:cNvPr id="25" name="Rectangle: Rounded Corners 24">
            <a:extLst>
              <a:ext uri="{FF2B5EF4-FFF2-40B4-BE49-F238E27FC236}">
                <a16:creationId xmlns:a16="http://schemas.microsoft.com/office/drawing/2014/main" id="{C818672B-03B7-7243-93C4-CEB0C7909DAF}"/>
              </a:ext>
            </a:extLst>
          </p:cNvPr>
          <p:cNvSpPr/>
          <p:nvPr/>
        </p:nvSpPr>
        <p:spPr>
          <a:xfrm>
            <a:off x="3280547" y="3118052"/>
            <a:ext cx="5377545" cy="1107996"/>
          </a:xfrm>
          <a:prstGeom prst="roundRect">
            <a:avLst/>
          </a:prstGeom>
          <a:solidFill>
            <a:schemeClr val="bg2"/>
          </a:solidFill>
          <a:ln w="38100">
            <a:solidFill>
              <a:srgbClr val="2C4A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1">
                    <a:lumMod val="50000"/>
                  </a:schemeClr>
                </a:solidFill>
              </a:rPr>
              <a:t>the identification of NQTLs and the MH/SUD and Med/Surg benefits the NQTLs apply to;</a:t>
            </a:r>
            <a:endParaRPr lang="en-US" dirty="0"/>
          </a:p>
        </p:txBody>
      </p:sp>
      <p:sp>
        <p:nvSpPr>
          <p:cNvPr id="7" name="Text Placeholder 2">
            <a:extLst>
              <a:ext uri="{FF2B5EF4-FFF2-40B4-BE49-F238E27FC236}">
                <a16:creationId xmlns:a16="http://schemas.microsoft.com/office/drawing/2014/main" id="{7C7CEB0B-8DA1-BE7A-076A-E63122E86075}"/>
              </a:ext>
            </a:extLst>
          </p:cNvPr>
          <p:cNvSpPr txBox="1">
            <a:spLocks/>
          </p:cNvSpPr>
          <p:nvPr/>
        </p:nvSpPr>
        <p:spPr>
          <a:xfrm flipH="1">
            <a:off x="346844" y="4360651"/>
            <a:ext cx="2762251" cy="1016807"/>
          </a:xfrm>
          <a:prstGeom prst="roundRect">
            <a:avLst/>
          </a:prstGeom>
          <a:solidFill>
            <a:schemeClr val="accent1">
              <a:alpha val="10000"/>
            </a:schemeClr>
          </a:solidFill>
          <a:ln w="31750">
            <a:solidFill>
              <a:srgbClr val="2C4A52"/>
            </a:solidFill>
          </a:ln>
        </p:spPr>
        <p:txBody>
          <a:bodyPr vert="horz" lIns="0" tIns="0" rIns="0" bIns="0" rtlCol="0" anchor="ctr">
            <a:normAutofit/>
          </a:bodyPr>
          <a:lstStyle>
            <a:lvl1pPr marL="0" indent="0" algn="ctr" defTabSz="914400" rtl="0" eaLnBrk="1" latinLnBrk="0" hangingPunct="1">
              <a:lnSpc>
                <a:spcPct val="100000"/>
              </a:lnSpc>
              <a:spcBef>
                <a:spcPts val="600"/>
              </a:spcBef>
              <a:spcAft>
                <a:spcPts val="1800"/>
              </a:spcAft>
              <a:buClr>
                <a:schemeClr val="accent1"/>
              </a:buClr>
              <a:buSzPct val="100000"/>
              <a:buFont typeface="Calibri" panose="020F0502020204030204" pitchFamily="34" charset="0"/>
              <a:buNone/>
              <a:defRPr sz="2400" kern="1200">
                <a:solidFill>
                  <a:schemeClr val="tx2"/>
                </a:solidFill>
                <a:latin typeface="+mj-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857250" algn="l">
              <a:spcBef>
                <a:spcPts val="0"/>
              </a:spcBef>
              <a:spcAft>
                <a:spcPts val="0"/>
              </a:spcAft>
            </a:pPr>
            <a:r>
              <a:rPr lang="en-US" sz="2000" b="1" dirty="0">
                <a:solidFill>
                  <a:srgbClr val="2C4A52"/>
                </a:solidFill>
              </a:rPr>
              <a:t>2. </a:t>
            </a:r>
            <a:br>
              <a:rPr lang="en-US" sz="2000" b="1" dirty="0">
                <a:solidFill>
                  <a:srgbClr val="2C4A52"/>
                </a:solidFill>
              </a:rPr>
            </a:br>
            <a:r>
              <a:rPr lang="en-US" sz="2000" b="1" dirty="0">
                <a:solidFill>
                  <a:srgbClr val="2C4A52"/>
                </a:solidFill>
              </a:rPr>
              <a:t>Factors</a:t>
            </a:r>
          </a:p>
        </p:txBody>
      </p:sp>
      <p:sp>
        <p:nvSpPr>
          <p:cNvPr id="9" name="Rectangle: Rounded Corners 8">
            <a:extLst>
              <a:ext uri="{FF2B5EF4-FFF2-40B4-BE49-F238E27FC236}">
                <a16:creationId xmlns:a16="http://schemas.microsoft.com/office/drawing/2014/main" id="{C20C994F-9EA5-13EA-8F8A-B6EAFC704A8C}"/>
              </a:ext>
            </a:extLst>
          </p:cNvPr>
          <p:cNvSpPr/>
          <p:nvPr/>
        </p:nvSpPr>
        <p:spPr>
          <a:xfrm>
            <a:off x="3280547" y="4366245"/>
            <a:ext cx="5377545" cy="988443"/>
          </a:xfrm>
          <a:prstGeom prst="roundRect">
            <a:avLst/>
          </a:prstGeom>
          <a:solidFill>
            <a:schemeClr val="bg2"/>
          </a:solidFill>
          <a:ln w="38100">
            <a:solidFill>
              <a:srgbClr val="2C4A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1">
                    <a:lumMod val="50000"/>
                  </a:schemeClr>
                </a:solidFill>
              </a:rPr>
              <a:t>the factors used to determine </a:t>
            </a:r>
            <a:br>
              <a:rPr lang="en-US" sz="2000" dirty="0">
                <a:solidFill>
                  <a:schemeClr val="accent1">
                    <a:lumMod val="50000"/>
                  </a:schemeClr>
                </a:solidFill>
              </a:rPr>
            </a:br>
            <a:r>
              <a:rPr lang="en-US" sz="2000" dirty="0">
                <a:solidFill>
                  <a:schemeClr val="accent1">
                    <a:lumMod val="50000"/>
                  </a:schemeClr>
                </a:solidFill>
              </a:rPr>
              <a:t>application of the NQTLs;</a:t>
            </a:r>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5EEACF29-62DA-BCF7-259C-465C6B6505DE}"/>
              </a:ext>
            </a:extLst>
          </p:cNvPr>
          <p:cNvPicPr>
            <a:picLocks noChangeAspect="1"/>
          </p:cNvPicPr>
          <p:nvPr/>
        </p:nvPicPr>
        <p:blipFill>
          <a:blip r:embed="rId5"/>
          <a:stretch>
            <a:fillRect/>
          </a:stretch>
        </p:blipFill>
        <p:spPr>
          <a:xfrm flipH="1">
            <a:off x="2236742" y="4583203"/>
            <a:ext cx="707055" cy="707055"/>
          </a:xfrm>
          <a:prstGeom prst="rect">
            <a:avLst/>
          </a:prstGeom>
        </p:spPr>
      </p:pic>
      <p:sp>
        <p:nvSpPr>
          <p:cNvPr id="11" name="Text Placeholder 2">
            <a:extLst>
              <a:ext uri="{FF2B5EF4-FFF2-40B4-BE49-F238E27FC236}">
                <a16:creationId xmlns:a16="http://schemas.microsoft.com/office/drawing/2014/main" id="{A3C21652-F897-E624-94CB-31A0749345B1}"/>
              </a:ext>
            </a:extLst>
          </p:cNvPr>
          <p:cNvSpPr txBox="1">
            <a:spLocks/>
          </p:cNvSpPr>
          <p:nvPr/>
        </p:nvSpPr>
        <p:spPr>
          <a:xfrm flipH="1">
            <a:off x="346845" y="5448902"/>
            <a:ext cx="2762251" cy="1138218"/>
          </a:xfrm>
          <a:prstGeom prst="roundRect">
            <a:avLst/>
          </a:prstGeom>
          <a:solidFill>
            <a:schemeClr val="accent1">
              <a:alpha val="10000"/>
            </a:schemeClr>
          </a:solidFill>
          <a:ln w="31750">
            <a:solidFill>
              <a:srgbClr val="2C4A52"/>
            </a:solidFill>
          </a:ln>
        </p:spPr>
        <p:txBody>
          <a:bodyPr vert="horz" lIns="0" tIns="0" rIns="0" bIns="0" rtlCol="0" anchor="ctr">
            <a:normAutofit/>
          </a:bodyPr>
          <a:lstStyle>
            <a:lvl1pPr marL="0" indent="0" algn="ctr" defTabSz="914400" rtl="0" eaLnBrk="1" latinLnBrk="0" hangingPunct="1">
              <a:lnSpc>
                <a:spcPct val="100000"/>
              </a:lnSpc>
              <a:spcBef>
                <a:spcPts val="600"/>
              </a:spcBef>
              <a:spcAft>
                <a:spcPts val="1800"/>
              </a:spcAft>
              <a:buClr>
                <a:schemeClr val="accent1"/>
              </a:buClr>
              <a:buSzPct val="100000"/>
              <a:buFont typeface="Calibri" panose="020F0502020204030204" pitchFamily="34" charset="0"/>
              <a:buNone/>
              <a:defRPr sz="2400" kern="1200">
                <a:solidFill>
                  <a:schemeClr val="tx2"/>
                </a:solidFill>
                <a:latin typeface="+mj-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0" algn="l">
              <a:spcBef>
                <a:spcPts val="0"/>
              </a:spcBef>
              <a:spcAft>
                <a:spcPts val="0"/>
              </a:spcAft>
            </a:pPr>
            <a:r>
              <a:rPr lang="en-US" sz="2000" b="1">
                <a:solidFill>
                  <a:srgbClr val="2C4A52"/>
                </a:solidFill>
              </a:rPr>
              <a:t>3. </a:t>
            </a:r>
          </a:p>
          <a:p>
            <a:pPr marL="914400" algn="l">
              <a:spcBef>
                <a:spcPts val="0"/>
              </a:spcBef>
              <a:spcAft>
                <a:spcPts val="0"/>
              </a:spcAft>
            </a:pPr>
            <a:r>
              <a:rPr lang="en-US" sz="2000" b="1">
                <a:solidFill>
                  <a:srgbClr val="2C4A52"/>
                </a:solidFill>
              </a:rPr>
              <a:t>Evidentiary Standards</a:t>
            </a:r>
            <a:endParaRPr lang="en-US" sz="2000" b="1" dirty="0">
              <a:solidFill>
                <a:srgbClr val="2C4A52"/>
              </a:solidFill>
            </a:endParaRPr>
          </a:p>
        </p:txBody>
      </p:sp>
      <p:sp>
        <p:nvSpPr>
          <p:cNvPr id="12" name="Rectangle: Rounded Corners 11">
            <a:extLst>
              <a:ext uri="{FF2B5EF4-FFF2-40B4-BE49-F238E27FC236}">
                <a16:creationId xmlns:a16="http://schemas.microsoft.com/office/drawing/2014/main" id="{5170EF33-89DC-31B5-F55C-2811AEDEF3F9}"/>
              </a:ext>
            </a:extLst>
          </p:cNvPr>
          <p:cNvSpPr/>
          <p:nvPr/>
        </p:nvSpPr>
        <p:spPr>
          <a:xfrm>
            <a:off x="3280547" y="5448902"/>
            <a:ext cx="5377545" cy="1138218"/>
          </a:xfrm>
          <a:prstGeom prst="roundRect">
            <a:avLst/>
          </a:prstGeom>
          <a:solidFill>
            <a:schemeClr val="bg2"/>
          </a:solidFill>
          <a:ln w="38100">
            <a:solidFill>
              <a:srgbClr val="2C4A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1">
                    <a:lumMod val="50000"/>
                  </a:schemeClr>
                </a:solidFill>
              </a:rPr>
              <a:t>the evidentiary standards used </a:t>
            </a:r>
            <a:br>
              <a:rPr lang="en-US" sz="2000" dirty="0">
                <a:solidFill>
                  <a:schemeClr val="accent1">
                    <a:lumMod val="50000"/>
                  </a:schemeClr>
                </a:solidFill>
              </a:rPr>
            </a:br>
            <a:r>
              <a:rPr lang="en-US" sz="2000" dirty="0">
                <a:solidFill>
                  <a:schemeClr val="accent1">
                    <a:lumMod val="50000"/>
                  </a:schemeClr>
                </a:solidFill>
              </a:rPr>
              <a:t>to develop the factors; </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8BCFC977-CD73-296B-1B7C-877457B9ED1F}"/>
              </a:ext>
            </a:extLst>
          </p:cNvPr>
          <p:cNvPicPr>
            <a:picLocks noChangeAspect="1"/>
          </p:cNvPicPr>
          <p:nvPr/>
        </p:nvPicPr>
        <p:blipFill>
          <a:blip r:embed="rId6"/>
          <a:stretch>
            <a:fillRect/>
          </a:stretch>
        </p:blipFill>
        <p:spPr>
          <a:xfrm>
            <a:off x="465092" y="5673103"/>
            <a:ext cx="689815" cy="689815"/>
          </a:xfrm>
          <a:prstGeom prst="rect">
            <a:avLst/>
          </a:prstGeom>
        </p:spPr>
      </p:pic>
    </p:spTree>
    <p:extLst>
      <p:ext uri="{BB962C8B-B14F-4D97-AF65-F5344CB8AC3E}">
        <p14:creationId xmlns:p14="http://schemas.microsoft.com/office/powerpoint/2010/main" val="11565471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0A1FC-4A5E-143F-0EB6-F4A2534AF099}"/>
              </a:ext>
            </a:extLst>
          </p:cNvPr>
          <p:cNvSpPr>
            <a:spLocks noGrp="1"/>
          </p:cNvSpPr>
          <p:nvPr>
            <p:ph type="ctrTitle"/>
          </p:nvPr>
        </p:nvSpPr>
        <p:spPr/>
        <p:txBody>
          <a:bodyPr/>
          <a:lstStyle/>
          <a:p>
            <a:r>
              <a:rPr lang="en-US">
                <a:solidFill>
                  <a:schemeClr val="tx2">
                    <a:lumMod val="60000"/>
                    <a:lumOff val="40000"/>
                  </a:schemeClr>
                </a:solidFill>
              </a:rPr>
              <a:t>Mental Health Parity and Addiction Equity Act (MHPAEA Developments)</a:t>
            </a:r>
            <a:endParaRPr lang="en-US" dirty="0"/>
          </a:p>
        </p:txBody>
      </p:sp>
      <p:sp>
        <p:nvSpPr>
          <p:cNvPr id="13" name="Slide Number Placeholder 12">
            <a:extLst>
              <a:ext uri="{FF2B5EF4-FFF2-40B4-BE49-F238E27FC236}">
                <a16:creationId xmlns:a16="http://schemas.microsoft.com/office/drawing/2014/main" id="{CEED8C5D-B706-286B-7B41-C71C48234385}"/>
              </a:ext>
            </a:extLst>
          </p:cNvPr>
          <p:cNvSpPr>
            <a:spLocks noGrp="1"/>
          </p:cNvSpPr>
          <p:nvPr>
            <p:ph type="sldNum" sz="quarter" idx="4"/>
          </p:nvPr>
        </p:nvSpPr>
        <p:spPr/>
        <p:txBody>
          <a:bodyPr/>
          <a:lstStyle/>
          <a:p>
            <a:fld id="{3A98EE3D-8CD1-4C3F-BD1C-C98C9596463C}" type="slidenum">
              <a:rPr lang="en-US" smtClean="0"/>
              <a:pPr/>
              <a:t>38</a:t>
            </a:fld>
            <a:endParaRPr lang="en-US" dirty="0"/>
          </a:p>
        </p:txBody>
      </p:sp>
      <p:sp>
        <p:nvSpPr>
          <p:cNvPr id="16" name="TextBox 15">
            <a:extLst>
              <a:ext uri="{FF2B5EF4-FFF2-40B4-BE49-F238E27FC236}">
                <a16:creationId xmlns:a16="http://schemas.microsoft.com/office/drawing/2014/main" id="{2F045C49-1F65-6D36-5620-E9634AA963CA}"/>
              </a:ext>
            </a:extLst>
          </p:cNvPr>
          <p:cNvSpPr txBox="1"/>
          <p:nvPr/>
        </p:nvSpPr>
        <p:spPr>
          <a:xfrm>
            <a:off x="0" y="1620604"/>
            <a:ext cx="9055100" cy="1015663"/>
          </a:xfrm>
          <a:prstGeom prst="rect">
            <a:avLst/>
          </a:prstGeom>
          <a:noFill/>
        </p:spPr>
        <p:txBody>
          <a:bodyPr wrap="square">
            <a:spAutoFit/>
          </a:bodyPr>
          <a:lstStyle/>
          <a:p>
            <a:pPr algn="ctr"/>
            <a:r>
              <a:rPr lang="en-US" sz="2000" dirty="0"/>
              <a:t>The Consolidated Appropriations Act, 2021 (CAA 2021) required each plan to have a written NQTL comparative analysis with five elements: </a:t>
            </a:r>
            <a:r>
              <a:rPr lang="en-US" sz="2000" i="1" dirty="0"/>
              <a:t>(continue) </a:t>
            </a:r>
          </a:p>
        </p:txBody>
      </p:sp>
      <p:sp>
        <p:nvSpPr>
          <p:cNvPr id="7" name="Text Placeholder 2">
            <a:extLst>
              <a:ext uri="{FF2B5EF4-FFF2-40B4-BE49-F238E27FC236}">
                <a16:creationId xmlns:a16="http://schemas.microsoft.com/office/drawing/2014/main" id="{7C7CEB0B-8DA1-BE7A-076A-E63122E86075}"/>
              </a:ext>
            </a:extLst>
          </p:cNvPr>
          <p:cNvSpPr txBox="1">
            <a:spLocks/>
          </p:cNvSpPr>
          <p:nvPr/>
        </p:nvSpPr>
        <p:spPr>
          <a:xfrm flipH="1">
            <a:off x="466723" y="2827990"/>
            <a:ext cx="2762251" cy="1138218"/>
          </a:xfrm>
          <a:prstGeom prst="roundRect">
            <a:avLst/>
          </a:prstGeom>
          <a:solidFill>
            <a:schemeClr val="accent1">
              <a:alpha val="10000"/>
            </a:schemeClr>
          </a:solidFill>
          <a:ln w="31750">
            <a:solidFill>
              <a:srgbClr val="2C4A52"/>
            </a:solidFill>
          </a:ln>
        </p:spPr>
        <p:txBody>
          <a:bodyPr vert="horz" lIns="0" tIns="0" rIns="0" bIns="0" rtlCol="0" anchor="ctr">
            <a:normAutofit/>
          </a:bodyPr>
          <a:lstStyle>
            <a:lvl1pPr marL="0" indent="0" algn="ctr" defTabSz="914400" rtl="0" eaLnBrk="1" latinLnBrk="0" hangingPunct="1">
              <a:lnSpc>
                <a:spcPct val="100000"/>
              </a:lnSpc>
              <a:spcBef>
                <a:spcPts val="600"/>
              </a:spcBef>
              <a:spcAft>
                <a:spcPts val="1800"/>
              </a:spcAft>
              <a:buClr>
                <a:schemeClr val="accent1"/>
              </a:buClr>
              <a:buSzPct val="100000"/>
              <a:buFont typeface="Calibri" panose="020F0502020204030204" pitchFamily="34" charset="0"/>
              <a:buNone/>
              <a:defRPr sz="2400" kern="1200">
                <a:solidFill>
                  <a:schemeClr val="tx2"/>
                </a:solidFill>
                <a:latin typeface="+mj-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85750" algn="l">
              <a:spcBef>
                <a:spcPts val="0"/>
              </a:spcBef>
              <a:spcAft>
                <a:spcPts val="0"/>
              </a:spcAft>
            </a:pPr>
            <a:r>
              <a:rPr lang="en-US" sz="2000" b="1" dirty="0">
                <a:solidFill>
                  <a:srgbClr val="2C4A52"/>
                </a:solidFill>
              </a:rPr>
              <a:t>4.</a:t>
            </a:r>
          </a:p>
          <a:p>
            <a:pPr marL="285750" algn="l">
              <a:spcBef>
                <a:spcPts val="0"/>
              </a:spcBef>
              <a:spcAft>
                <a:spcPts val="0"/>
              </a:spcAft>
            </a:pPr>
            <a:r>
              <a:rPr lang="en-US" sz="2000" b="1" dirty="0">
                <a:solidFill>
                  <a:srgbClr val="2C4A52"/>
                </a:solidFill>
              </a:rPr>
              <a:t>Analysis</a:t>
            </a:r>
          </a:p>
        </p:txBody>
      </p:sp>
      <p:sp>
        <p:nvSpPr>
          <p:cNvPr id="9" name="Rectangle: Rounded Corners 8">
            <a:extLst>
              <a:ext uri="{FF2B5EF4-FFF2-40B4-BE49-F238E27FC236}">
                <a16:creationId xmlns:a16="http://schemas.microsoft.com/office/drawing/2014/main" id="{C20C994F-9EA5-13EA-8F8A-B6EAFC704A8C}"/>
              </a:ext>
            </a:extLst>
          </p:cNvPr>
          <p:cNvSpPr/>
          <p:nvPr/>
        </p:nvSpPr>
        <p:spPr>
          <a:xfrm>
            <a:off x="3400425" y="2812625"/>
            <a:ext cx="5377545" cy="1138218"/>
          </a:xfrm>
          <a:prstGeom prst="roundRect">
            <a:avLst/>
          </a:prstGeom>
          <a:solidFill>
            <a:schemeClr val="bg2"/>
          </a:solidFill>
          <a:ln w="38100">
            <a:solidFill>
              <a:srgbClr val="2C4A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1">
                    <a:lumMod val="50000"/>
                  </a:schemeClr>
                </a:solidFill>
              </a:rPr>
              <a:t>an analysis of processes, strategies, evidentiary standards, and factors demonstrating comparability; and </a:t>
            </a:r>
          </a:p>
        </p:txBody>
      </p:sp>
      <p:sp>
        <p:nvSpPr>
          <p:cNvPr id="5" name="Picture Placeholder 4">
            <a:extLst>
              <a:ext uri="{FF2B5EF4-FFF2-40B4-BE49-F238E27FC236}">
                <a16:creationId xmlns:a16="http://schemas.microsoft.com/office/drawing/2014/main" id="{138EC216-0602-7B7D-BC49-8B6DED328C23}"/>
              </a:ext>
            </a:extLst>
          </p:cNvPr>
          <p:cNvSpPr>
            <a:spLocks noGrp="1"/>
          </p:cNvSpPr>
          <p:nvPr>
            <p:ph type="pic" sz="quarter" idx="25"/>
          </p:nvPr>
        </p:nvSpPr>
        <p:spPr/>
      </p:sp>
      <p:pic>
        <p:nvPicPr>
          <p:cNvPr id="8" name="Picture Placeholder 19" descr="Folder Search outline">
            <a:extLst>
              <a:ext uri="{FF2B5EF4-FFF2-40B4-BE49-F238E27FC236}">
                <a16:creationId xmlns:a16="http://schemas.microsoft.com/office/drawing/2014/main" id="{3A01E977-946E-46BA-034E-29BBA67E799A}"/>
              </a:ext>
            </a:extLst>
          </p:cNvPr>
          <p:cNvPicPr>
            <a:picLocks noGrp="1" noChangeAspect="1"/>
          </p:cNvPicPr>
          <p:nvPr>
            <p:ph type="pic" sz="quarter" idx="23"/>
          </p:nvPr>
        </p:nvPicPr>
        <p:blipFill>
          <a:blip r:embed="rId3">
            <a:extLst>
              <a:ext uri="{96DAC541-7B7A-43D3-8B79-37D633B846F1}">
                <asvg:svgBlip xmlns:asvg="http://schemas.microsoft.com/office/drawing/2016/SVG/main" r:embed="rId4"/>
              </a:ext>
            </a:extLst>
          </a:blip>
          <a:srcRect t="4574" b="4574"/>
          <a:stretch>
            <a:fillRect/>
          </a:stretch>
        </p:blipFill>
        <p:spPr>
          <a:xfrm flipH="1">
            <a:off x="1885803" y="2964373"/>
            <a:ext cx="952598" cy="865452"/>
          </a:xfrm>
        </p:spPr>
      </p:pic>
      <p:sp>
        <p:nvSpPr>
          <p:cNvPr id="11" name="Text Placeholder 2">
            <a:extLst>
              <a:ext uri="{FF2B5EF4-FFF2-40B4-BE49-F238E27FC236}">
                <a16:creationId xmlns:a16="http://schemas.microsoft.com/office/drawing/2014/main" id="{C434A2F1-E065-427B-7AA3-47E6B6DC91A6}"/>
              </a:ext>
            </a:extLst>
          </p:cNvPr>
          <p:cNvSpPr txBox="1">
            <a:spLocks/>
          </p:cNvSpPr>
          <p:nvPr/>
        </p:nvSpPr>
        <p:spPr>
          <a:xfrm flipH="1">
            <a:off x="466577" y="4065108"/>
            <a:ext cx="2762251" cy="1138218"/>
          </a:xfrm>
          <a:prstGeom prst="roundRect">
            <a:avLst/>
          </a:prstGeom>
          <a:solidFill>
            <a:schemeClr val="accent1">
              <a:alpha val="10000"/>
            </a:schemeClr>
          </a:solidFill>
          <a:ln w="31750">
            <a:solidFill>
              <a:srgbClr val="2C4A52"/>
            </a:solidFill>
          </a:ln>
        </p:spPr>
        <p:txBody>
          <a:bodyPr vert="horz" lIns="0" tIns="0" rIns="0" bIns="0" rtlCol="0" anchor="ctr">
            <a:normAutofit/>
          </a:bodyPr>
          <a:lstStyle>
            <a:lvl1pPr marL="0" indent="0" algn="ctr" defTabSz="914400" rtl="0" eaLnBrk="1" latinLnBrk="0" hangingPunct="1">
              <a:lnSpc>
                <a:spcPct val="100000"/>
              </a:lnSpc>
              <a:spcBef>
                <a:spcPts val="600"/>
              </a:spcBef>
              <a:spcAft>
                <a:spcPts val="1800"/>
              </a:spcAft>
              <a:buClr>
                <a:schemeClr val="accent1"/>
              </a:buClr>
              <a:buSzPct val="100000"/>
              <a:buFont typeface="Calibri" panose="020F0502020204030204" pitchFamily="34" charset="0"/>
              <a:buNone/>
              <a:defRPr sz="2400" kern="1200">
                <a:solidFill>
                  <a:schemeClr val="tx2"/>
                </a:solidFill>
                <a:latin typeface="+mj-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0" algn="l">
              <a:spcBef>
                <a:spcPts val="0"/>
              </a:spcBef>
              <a:spcAft>
                <a:spcPts val="0"/>
              </a:spcAft>
            </a:pPr>
            <a:r>
              <a:rPr lang="en-US" sz="2000" b="1" dirty="0">
                <a:solidFill>
                  <a:srgbClr val="2C4A52"/>
                </a:solidFill>
              </a:rPr>
              <a:t>5. </a:t>
            </a:r>
          </a:p>
          <a:p>
            <a:pPr marL="914400" algn="l">
              <a:spcBef>
                <a:spcPts val="0"/>
              </a:spcBef>
              <a:spcAft>
                <a:spcPts val="0"/>
              </a:spcAft>
            </a:pPr>
            <a:r>
              <a:rPr lang="en-US" sz="2000" b="1" dirty="0">
                <a:solidFill>
                  <a:srgbClr val="2C4A52"/>
                </a:solidFill>
              </a:rPr>
              <a:t>Findings/</a:t>
            </a:r>
            <a:br>
              <a:rPr lang="en-US" sz="2000" b="1" dirty="0">
                <a:solidFill>
                  <a:srgbClr val="2C4A52"/>
                </a:solidFill>
              </a:rPr>
            </a:br>
            <a:r>
              <a:rPr lang="en-US" sz="2000" b="1" dirty="0">
                <a:solidFill>
                  <a:srgbClr val="2C4A52"/>
                </a:solidFill>
              </a:rPr>
              <a:t>Conclusions</a:t>
            </a:r>
          </a:p>
        </p:txBody>
      </p:sp>
      <p:sp>
        <p:nvSpPr>
          <p:cNvPr id="12" name="Rectangle: Rounded Corners 11">
            <a:extLst>
              <a:ext uri="{FF2B5EF4-FFF2-40B4-BE49-F238E27FC236}">
                <a16:creationId xmlns:a16="http://schemas.microsoft.com/office/drawing/2014/main" id="{3F7F3B8E-4BB6-BB55-075E-F09445C185CE}"/>
              </a:ext>
            </a:extLst>
          </p:cNvPr>
          <p:cNvSpPr/>
          <p:nvPr/>
        </p:nvSpPr>
        <p:spPr>
          <a:xfrm>
            <a:off x="3400279" y="4065976"/>
            <a:ext cx="5377545" cy="1138218"/>
          </a:xfrm>
          <a:prstGeom prst="roundRect">
            <a:avLst/>
          </a:prstGeom>
          <a:solidFill>
            <a:schemeClr val="bg2"/>
          </a:solidFill>
          <a:ln w="38100">
            <a:solidFill>
              <a:srgbClr val="2C4A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1">
                    <a:lumMod val="50000"/>
                  </a:schemeClr>
                </a:solidFill>
              </a:rPr>
              <a:t>specific findings and conclusions. </a:t>
            </a:r>
          </a:p>
        </p:txBody>
      </p:sp>
      <p:pic>
        <p:nvPicPr>
          <p:cNvPr id="17" name="Picture Placeholder 21" descr="Magnifying glass with solid fill">
            <a:extLst>
              <a:ext uri="{FF2B5EF4-FFF2-40B4-BE49-F238E27FC236}">
                <a16:creationId xmlns:a16="http://schemas.microsoft.com/office/drawing/2014/main" id="{C8283843-4BF6-6A16-88F5-4CB667010C6A}"/>
              </a:ext>
            </a:extLst>
          </p:cNvPr>
          <p:cNvPicPr>
            <a:picLocks noChangeAspect="1"/>
          </p:cNvPicPr>
          <p:nvPr/>
        </p:nvPicPr>
        <p:blipFill>
          <a:blip r:embed="rId5">
            <a:extLst>
              <a:ext uri="{96DAC541-7B7A-43D3-8B79-37D633B846F1}">
                <asvg:svgBlip xmlns:asvg="http://schemas.microsoft.com/office/drawing/2016/SVG/main" r:embed="rId6"/>
              </a:ext>
            </a:extLst>
          </a:blip>
          <a:srcRect t="4574" b="4574"/>
          <a:stretch>
            <a:fillRect/>
          </a:stretch>
        </p:blipFill>
        <p:spPr>
          <a:xfrm>
            <a:off x="2550147" y="4159724"/>
            <a:ext cx="522271" cy="474492"/>
          </a:xfrm>
          <a:prstGeom prst="rect">
            <a:avLst/>
          </a:prstGeom>
        </p:spPr>
      </p:pic>
      <p:pic>
        <p:nvPicPr>
          <p:cNvPr id="18" name="Picture 17" descr="A black background with a black square&#10;&#10;Description automatically generated with medium confidence">
            <a:extLst>
              <a:ext uri="{FF2B5EF4-FFF2-40B4-BE49-F238E27FC236}">
                <a16:creationId xmlns:a16="http://schemas.microsoft.com/office/drawing/2014/main" id="{B87DB820-F34F-2D17-11D6-B30385DC690F}"/>
              </a:ext>
            </a:extLst>
          </p:cNvPr>
          <p:cNvPicPr>
            <a:picLocks noChangeAspect="1"/>
          </p:cNvPicPr>
          <p:nvPr/>
        </p:nvPicPr>
        <p:blipFill>
          <a:blip r:embed="rId7"/>
          <a:stretch>
            <a:fillRect/>
          </a:stretch>
        </p:blipFill>
        <p:spPr>
          <a:xfrm>
            <a:off x="533400" y="4224938"/>
            <a:ext cx="818557" cy="818557"/>
          </a:xfrm>
          <a:prstGeom prst="rect">
            <a:avLst/>
          </a:prstGeom>
        </p:spPr>
      </p:pic>
      <p:sp>
        <p:nvSpPr>
          <p:cNvPr id="22" name="TextBox 21">
            <a:extLst>
              <a:ext uri="{FF2B5EF4-FFF2-40B4-BE49-F238E27FC236}">
                <a16:creationId xmlns:a16="http://schemas.microsoft.com/office/drawing/2014/main" id="{D77A3FCF-F36C-915C-34C4-24331B9D6967}"/>
              </a:ext>
            </a:extLst>
          </p:cNvPr>
          <p:cNvSpPr txBox="1"/>
          <p:nvPr/>
        </p:nvSpPr>
        <p:spPr>
          <a:xfrm>
            <a:off x="457200" y="5448796"/>
            <a:ext cx="8216900" cy="923330"/>
          </a:xfrm>
          <a:prstGeom prst="rect">
            <a:avLst/>
          </a:prstGeom>
          <a:noFill/>
        </p:spPr>
        <p:txBody>
          <a:bodyPr wrap="square">
            <a:spAutoFit/>
          </a:bodyPr>
          <a:lstStyle/>
          <a:p>
            <a:pPr>
              <a:spcBef>
                <a:spcPts val="0"/>
              </a:spcBef>
              <a:spcAft>
                <a:spcPts val="600"/>
              </a:spcAft>
            </a:pPr>
            <a:r>
              <a:rPr lang="en-US" sz="1800" dirty="0"/>
              <a:t>The Proposed Rule reorganizes and expands on these elements incorporating a demonstration of the three requirements for NQTLs as part of the comparative analysis</a:t>
            </a:r>
          </a:p>
        </p:txBody>
      </p:sp>
    </p:spTree>
    <p:extLst>
      <p:ext uri="{BB962C8B-B14F-4D97-AF65-F5344CB8AC3E}">
        <p14:creationId xmlns:p14="http://schemas.microsoft.com/office/powerpoint/2010/main" val="42494525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model of a human brain&#10;&#10;Description automatically generated">
            <a:extLst>
              <a:ext uri="{FF2B5EF4-FFF2-40B4-BE49-F238E27FC236}">
                <a16:creationId xmlns:a16="http://schemas.microsoft.com/office/drawing/2014/main" id="{5194D6FC-D77E-FF99-19BF-A255E0EC44DB}"/>
              </a:ext>
            </a:extLst>
          </p:cNvPr>
          <p:cNvPicPr>
            <a:picLocks noGrp="1" noChangeAspect="1"/>
          </p:cNvPicPr>
          <p:nvPr>
            <p:ph type="pic" sz="quarter" idx="11"/>
          </p:nvPr>
        </p:nvPicPr>
        <p:blipFill rotWithShape="1">
          <a:blip r:embed="rId3">
            <a:alphaModFix amt="35000"/>
          </a:blip>
          <a:srcRect l="56298" r="19900"/>
          <a:stretch/>
        </p:blipFill>
        <p:spPr>
          <a:xfrm flipH="1">
            <a:off x="6238874" y="0"/>
            <a:ext cx="2902512" cy="6858000"/>
          </a:xfrm>
        </p:spPr>
      </p:pic>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39</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40134" y="1474858"/>
            <a:ext cx="2347117" cy="430887"/>
          </a:xfrm>
          <a:prstGeom prst="rect">
            <a:avLst/>
          </a:prstGeom>
          <a:noFill/>
        </p:spPr>
        <p:txBody>
          <a:bodyPr wrap="none" rtlCol="0">
            <a:spAutoFit/>
          </a:bodyPr>
          <a:lstStyle/>
          <a:p>
            <a:r>
              <a:rPr lang="en-US" sz="2200" b="1" dirty="0">
                <a:solidFill>
                  <a:schemeClr val="accent6"/>
                </a:solidFill>
              </a:rPr>
              <a:t>Other Provisions</a:t>
            </a:r>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600700" y="1898915"/>
            <a:ext cx="5756052" cy="4015244"/>
          </a:xfrm>
        </p:spPr>
        <p:txBody>
          <a:bodyPr>
            <a:noAutofit/>
          </a:bodyPr>
          <a:lstStyle/>
          <a:p>
            <a:pPr marL="457200" indent="-457200">
              <a:spcBef>
                <a:spcPts val="0"/>
              </a:spcBef>
              <a:spcAft>
                <a:spcPts val="600"/>
              </a:spcAft>
              <a:buFont typeface="Wingdings" panose="05000000000000000000" pitchFamily="2" charset="2"/>
              <a:buChar char="§"/>
            </a:pPr>
            <a:r>
              <a:rPr lang="en-US" sz="2000" dirty="0"/>
              <a:t>The Proposed Rule provides further detail on actions the departments may take if they find an NQTL comparative analysis lacking:</a:t>
            </a:r>
          </a:p>
          <a:p>
            <a:pPr marL="749808" lvl="1" indent="-457200">
              <a:spcBef>
                <a:spcPts val="0"/>
              </a:spcBef>
              <a:spcAft>
                <a:spcPts val="600"/>
              </a:spcAft>
              <a:buFont typeface="Wingdings" panose="05000000000000000000" pitchFamily="2" charset="2"/>
              <a:buChar char="§"/>
            </a:pPr>
            <a:r>
              <a:rPr lang="en-US" sz="2000" dirty="0"/>
              <a:t>Require that the plan eliminate the NQTL as it applies to MH/SUD benefits.</a:t>
            </a:r>
          </a:p>
          <a:p>
            <a:pPr marL="749808" lvl="1" indent="-457200">
              <a:spcBef>
                <a:spcPts val="0"/>
              </a:spcBef>
              <a:spcAft>
                <a:spcPts val="600"/>
              </a:spcAft>
              <a:buFont typeface="Wingdings" panose="05000000000000000000" pitchFamily="2" charset="2"/>
              <a:buChar char="§"/>
            </a:pPr>
            <a:r>
              <a:rPr lang="en-US" sz="2000" dirty="0"/>
              <a:t>Specific time periods are provided for responding to a department’s initial request for an NQTL comparative analysis and follow-up requests.</a:t>
            </a:r>
          </a:p>
          <a:p>
            <a:pPr marL="0" indent="0">
              <a:spcBef>
                <a:spcPts val="0"/>
              </a:spcBef>
              <a:spcAft>
                <a:spcPts val="0"/>
              </a:spcAft>
              <a:buNone/>
            </a:pPr>
            <a:endParaRPr lang="en-US" sz="2000" dirty="0"/>
          </a:p>
          <a:p>
            <a:endParaRPr lang="en-US" sz="2000" dirty="0"/>
          </a:p>
          <a:p>
            <a:endParaRPr lang="en-US" sz="2000" dirty="0"/>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0134" y="525391"/>
            <a:ext cx="7151292" cy="949467"/>
          </a:xfrm>
        </p:spPr>
        <p:txBody>
          <a:bodyPr>
            <a:normAutofit/>
          </a:bodyPr>
          <a:lstStyle/>
          <a:p>
            <a:r>
              <a:rPr lang="en-US" sz="3000" dirty="0">
                <a:solidFill>
                  <a:schemeClr val="accent1"/>
                </a:solidFill>
              </a:rPr>
              <a:t>Mental Health Parity and Addiction Equity Act (MHPAEA Developments)</a:t>
            </a:r>
            <a:endParaRPr lang="en-US" sz="3000" dirty="0"/>
          </a:p>
        </p:txBody>
      </p:sp>
    </p:spTree>
    <p:extLst>
      <p:ext uri="{BB962C8B-B14F-4D97-AF65-F5344CB8AC3E}">
        <p14:creationId xmlns:p14="http://schemas.microsoft.com/office/powerpoint/2010/main" val="14909616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3927566" y="534680"/>
            <a:ext cx="4966725" cy="884546"/>
          </a:xfrm>
        </p:spPr>
        <p:txBody>
          <a:bodyPr>
            <a:normAutofit fontScale="90000"/>
          </a:bodyPr>
          <a:lstStyle/>
          <a:p>
            <a:r>
              <a:rPr lang="en-US" dirty="0"/>
              <a:t>2024 Affordable Care Act Updates</a:t>
            </a:r>
          </a:p>
        </p:txBody>
      </p:sp>
      <p:sp>
        <p:nvSpPr>
          <p:cNvPr id="4" name="Subtitle 3">
            <a:extLst>
              <a:ext uri="{FF2B5EF4-FFF2-40B4-BE49-F238E27FC236}">
                <a16:creationId xmlns:a16="http://schemas.microsoft.com/office/drawing/2014/main" id="{81944E27-3A33-AC8C-357D-C1F2123282F8}"/>
              </a:ext>
            </a:extLst>
          </p:cNvPr>
          <p:cNvSpPr>
            <a:spLocks noGrp="1"/>
          </p:cNvSpPr>
          <p:nvPr>
            <p:ph type="subTitle" idx="1"/>
          </p:nvPr>
        </p:nvSpPr>
        <p:spPr>
          <a:xfrm>
            <a:off x="4595053" y="1421828"/>
            <a:ext cx="4529897" cy="763899"/>
          </a:xfrm>
        </p:spPr>
        <p:txBody>
          <a:bodyPr/>
          <a:lstStyle/>
          <a:p>
            <a:endParaRPr lang="en-US"/>
          </a:p>
        </p:txBody>
      </p:sp>
      <p:pic>
        <p:nvPicPr>
          <p:cNvPr id="11" name="Picture Placeholder 10" descr="A person with his hand on his chin">
            <a:extLst>
              <a:ext uri="{FF2B5EF4-FFF2-40B4-BE49-F238E27FC236}">
                <a16:creationId xmlns:a16="http://schemas.microsoft.com/office/drawing/2014/main" id="{8FB04EF3-CC57-2C94-49E0-6F49EAA52171}"/>
              </a:ext>
            </a:extLst>
          </p:cNvPr>
          <p:cNvPicPr>
            <a:picLocks noGrp="1" noChangeAspect="1"/>
          </p:cNvPicPr>
          <p:nvPr>
            <p:ph type="pic" sz="quarter" idx="11"/>
          </p:nvPr>
        </p:nvPicPr>
        <p:blipFill rotWithShape="1">
          <a:blip r:embed="rId3"/>
          <a:srcRect l="12632" r="12632"/>
          <a:stretch/>
        </p:blipFill>
        <p:spPr/>
      </p:pic>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1405081" y="1"/>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1974190"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3629025" y="1590109"/>
            <a:ext cx="5265266" cy="4940867"/>
          </a:xfrm>
        </p:spPr>
        <p:txBody>
          <a:bodyPr>
            <a:noAutofit/>
          </a:bodyPr>
          <a:lstStyle/>
          <a:p>
            <a:pPr>
              <a:spcBef>
                <a:spcPts val="1200"/>
              </a:spcBef>
              <a:spcAft>
                <a:spcPts val="0"/>
              </a:spcAft>
            </a:pPr>
            <a:r>
              <a:rPr lang="en-US" sz="2000" dirty="0"/>
              <a:t>In 2024, coverage is “affordable” if employee contributions to coverage are less than </a:t>
            </a:r>
            <a:r>
              <a:rPr lang="en-US" sz="2000" b="1" dirty="0"/>
              <a:t>8.39% </a:t>
            </a:r>
            <a:r>
              <a:rPr lang="en-US" sz="2000" dirty="0"/>
              <a:t>of the employee’s household income (</a:t>
            </a:r>
            <a:r>
              <a:rPr lang="en-US" sz="2000" b="1" i="1" dirty="0"/>
              <a:t>down</a:t>
            </a:r>
            <a:r>
              <a:rPr lang="en-US" sz="2000" dirty="0"/>
              <a:t> from 9.12%)</a:t>
            </a:r>
          </a:p>
          <a:p>
            <a:pPr>
              <a:spcBef>
                <a:spcPts val="1200"/>
              </a:spcBef>
              <a:spcAft>
                <a:spcPts val="0"/>
              </a:spcAft>
            </a:pPr>
            <a:r>
              <a:rPr lang="en-US" sz="2000" dirty="0"/>
              <a:t>In 2024, annual limits on HSA contributions made by an individual will be </a:t>
            </a:r>
            <a:r>
              <a:rPr lang="en-US" sz="2000" b="1" dirty="0"/>
              <a:t>$4,150 </a:t>
            </a:r>
            <a:r>
              <a:rPr lang="en-US" sz="2000" dirty="0"/>
              <a:t>(up $300 from last year)</a:t>
            </a:r>
          </a:p>
          <a:p>
            <a:pPr>
              <a:spcBef>
                <a:spcPts val="1200"/>
              </a:spcBef>
              <a:spcAft>
                <a:spcPts val="0"/>
              </a:spcAft>
            </a:pPr>
            <a:r>
              <a:rPr lang="en-US" sz="2000" dirty="0"/>
              <a:t>In 2024, annual limits on HSA contributions for family coverage will be $8,300 (up $550 from last year)</a:t>
            </a:r>
          </a:p>
          <a:p>
            <a:pPr>
              <a:spcBef>
                <a:spcPts val="1200"/>
              </a:spcBef>
              <a:spcAft>
                <a:spcPts val="0"/>
              </a:spcAft>
            </a:pPr>
            <a:r>
              <a:rPr lang="en-US" sz="2000" kern="800" dirty="0"/>
              <a:t>In 2023, out of pocket maximums for High Deductible Health Plans (HDHP) are up to </a:t>
            </a:r>
            <a:r>
              <a:rPr lang="en-US" sz="2000" b="1" kern="800" dirty="0"/>
              <a:t>$8,050 </a:t>
            </a:r>
            <a:r>
              <a:rPr lang="en-US" sz="2000" kern="800" dirty="0"/>
              <a:t>for individual coverage (up $550), </a:t>
            </a:r>
            <a:r>
              <a:rPr lang="en-US" sz="2000" b="1" kern="800" dirty="0"/>
              <a:t>$16,100 </a:t>
            </a:r>
            <a:r>
              <a:rPr lang="en-US" sz="2000" kern="800" dirty="0"/>
              <a:t>for family coverage (up $1,100)</a:t>
            </a:r>
          </a:p>
          <a:p>
            <a:pPr>
              <a:spcBef>
                <a:spcPts val="1200"/>
              </a:spcBef>
              <a:spcAft>
                <a:spcPts val="0"/>
              </a:spcAft>
            </a:pPr>
            <a:endParaRPr lang="en-US" sz="2000" dirty="0"/>
          </a:p>
          <a:p>
            <a:pPr>
              <a:spcAft>
                <a:spcPts val="0"/>
              </a:spcAft>
            </a:pPr>
            <a:endParaRPr lang="en-US" dirty="0"/>
          </a:p>
        </p:txBody>
      </p:sp>
    </p:spTree>
    <p:extLst>
      <p:ext uri="{BB962C8B-B14F-4D97-AF65-F5344CB8AC3E}">
        <p14:creationId xmlns:p14="http://schemas.microsoft.com/office/powerpoint/2010/main" val="2645423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model of a human brain&#10;&#10;Description automatically generated">
            <a:extLst>
              <a:ext uri="{FF2B5EF4-FFF2-40B4-BE49-F238E27FC236}">
                <a16:creationId xmlns:a16="http://schemas.microsoft.com/office/drawing/2014/main" id="{B9B1CED0-44BC-F46D-7696-7EA8CB8617C6}"/>
              </a:ext>
            </a:extLst>
          </p:cNvPr>
          <p:cNvPicPr>
            <a:picLocks noGrp="1" noChangeAspect="1"/>
          </p:cNvPicPr>
          <p:nvPr>
            <p:ph type="pic" sz="quarter" idx="11"/>
          </p:nvPr>
        </p:nvPicPr>
        <p:blipFill rotWithShape="1">
          <a:blip r:embed="rId3">
            <a:alphaModFix amt="35000"/>
          </a:blip>
          <a:srcRect l="48448" r="27750"/>
          <a:stretch/>
        </p:blipFill>
        <p:spPr>
          <a:xfrm flipH="1">
            <a:off x="6238874" y="0"/>
            <a:ext cx="2902512" cy="6858000"/>
          </a:xfrm>
        </p:spPr>
      </p:pic>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40</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40134" y="1474858"/>
            <a:ext cx="2347117" cy="430887"/>
          </a:xfrm>
          <a:prstGeom prst="rect">
            <a:avLst/>
          </a:prstGeom>
          <a:noFill/>
        </p:spPr>
        <p:txBody>
          <a:bodyPr wrap="none" rtlCol="0">
            <a:spAutoFit/>
          </a:bodyPr>
          <a:lstStyle/>
          <a:p>
            <a:r>
              <a:rPr lang="en-US" sz="2200" b="1" dirty="0">
                <a:solidFill>
                  <a:schemeClr val="accent6"/>
                </a:solidFill>
              </a:rPr>
              <a:t>Other Provisions</a:t>
            </a:r>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600699" y="1898915"/>
            <a:ext cx="6130301" cy="4015244"/>
          </a:xfrm>
        </p:spPr>
        <p:txBody>
          <a:bodyPr>
            <a:noAutofit/>
          </a:bodyPr>
          <a:lstStyle/>
          <a:p>
            <a:pPr marL="457200" indent="-457200">
              <a:spcBef>
                <a:spcPts val="0"/>
              </a:spcBef>
              <a:spcAft>
                <a:spcPts val="600"/>
              </a:spcAft>
              <a:buFont typeface="Wingdings" panose="05000000000000000000" pitchFamily="2" charset="2"/>
              <a:buChar char="§"/>
            </a:pPr>
            <a:r>
              <a:rPr lang="en-US" sz="1900" dirty="0"/>
              <a:t>For ERISA-covered plans, the Proposed Rule provides that the NQTL comparative analysis is an instrument under which a plan is established or operated under Section 104(b)(4) of ERISA and must be provided to participants and beneficiaries within 30 days of a written request. </a:t>
            </a:r>
          </a:p>
          <a:p>
            <a:pPr marL="749808" lvl="1" indent="-457200">
              <a:spcBef>
                <a:spcPts val="0"/>
              </a:spcBef>
              <a:spcAft>
                <a:spcPts val="600"/>
              </a:spcAft>
              <a:buFont typeface="Wingdings" panose="05000000000000000000" pitchFamily="2" charset="2"/>
              <a:buChar char="§"/>
            </a:pPr>
            <a:r>
              <a:rPr lang="en-US" sz="1900" dirty="0"/>
              <a:t>If not provided, the Plan Administrator could face up to a $110 per day penalty for not providing that comparative analysis. </a:t>
            </a:r>
          </a:p>
          <a:p>
            <a:pPr marL="457200" indent="-457200">
              <a:spcBef>
                <a:spcPts val="0"/>
              </a:spcBef>
              <a:spcAft>
                <a:spcPts val="600"/>
              </a:spcAft>
              <a:buFont typeface="Wingdings" panose="05000000000000000000" pitchFamily="2" charset="2"/>
              <a:buChar char="§"/>
            </a:pPr>
            <a:r>
              <a:rPr lang="en-US" sz="1900" dirty="0"/>
              <a:t>Previously, state and local governmental plans could opt out of MHPAEA. The Consolidated Appropriations Act, 2023 ended that opt-out and provided a sunset timetable. </a:t>
            </a:r>
          </a:p>
          <a:p>
            <a:pPr marL="749808" lvl="1" indent="-457200">
              <a:spcBef>
                <a:spcPts val="0"/>
              </a:spcBef>
              <a:spcAft>
                <a:spcPts val="600"/>
              </a:spcAft>
              <a:buFont typeface="Wingdings" panose="05000000000000000000" pitchFamily="2" charset="2"/>
              <a:buChar char="§"/>
            </a:pPr>
            <a:r>
              <a:rPr lang="en-US" sz="1900" dirty="0"/>
              <a:t>The Proposed Rule would implement </a:t>
            </a:r>
            <a:br>
              <a:rPr lang="en-US" sz="1900" dirty="0"/>
            </a:br>
            <a:r>
              <a:rPr lang="en-US" sz="1900" dirty="0"/>
              <a:t>those sunset provisions</a:t>
            </a:r>
          </a:p>
          <a:p>
            <a:endParaRPr lang="en-US" sz="2000" dirty="0"/>
          </a:p>
          <a:p>
            <a:endParaRPr lang="en-US" sz="2000" dirty="0"/>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0133" y="525391"/>
            <a:ext cx="7160817" cy="949467"/>
          </a:xfrm>
        </p:spPr>
        <p:txBody>
          <a:bodyPr>
            <a:normAutofit/>
          </a:bodyPr>
          <a:lstStyle/>
          <a:p>
            <a:r>
              <a:rPr lang="en-US" sz="3000" dirty="0">
                <a:solidFill>
                  <a:schemeClr val="accent1"/>
                </a:solidFill>
              </a:rPr>
              <a:t>Mental Health Parity and Addiction Equity Act (MHPAEA Developments)</a:t>
            </a:r>
            <a:endParaRPr lang="en-US" sz="3000" dirty="0"/>
          </a:p>
        </p:txBody>
      </p:sp>
    </p:spTree>
    <p:extLst>
      <p:ext uri="{BB962C8B-B14F-4D97-AF65-F5344CB8AC3E}">
        <p14:creationId xmlns:p14="http://schemas.microsoft.com/office/powerpoint/2010/main" val="31707708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82">
            <a:extLst>
              <a:ext uri="{FF2B5EF4-FFF2-40B4-BE49-F238E27FC236}">
                <a16:creationId xmlns:a16="http://schemas.microsoft.com/office/drawing/2014/main" id="{79723FB2-CDBE-ABDD-9BC6-1E8D5204E7B7}"/>
              </a:ext>
            </a:extLst>
          </p:cNvPr>
          <p:cNvPicPr>
            <a:picLocks noGrp="1" noChangeAspect="1"/>
          </p:cNvPicPr>
          <p:nvPr>
            <p:ph type="pic" sz="quarter" idx="11"/>
          </p:nvPr>
        </p:nvPicPr>
        <p:blipFill rotWithShape="1">
          <a:blip r:embed="rId3"/>
          <a:srcRect l="38188" r="13042"/>
          <a:stretch/>
        </p:blipFill>
        <p:spPr>
          <a:xfrm flipH="1">
            <a:off x="5639692" y="0"/>
            <a:ext cx="5024825" cy="6858000"/>
          </a:xfrm>
        </p:spPr>
      </p:pic>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9244546" y="6290775"/>
            <a:ext cx="617912" cy="365125"/>
          </a:xfrm>
        </p:spPr>
        <p:txBody>
          <a:bodyPr/>
          <a:lstStyle/>
          <a:p>
            <a:fld id="{3A98EE3D-8CD1-4C3F-BD1C-C98C9596463C}" type="slidenum">
              <a:rPr lang="en-US" smtClean="0"/>
              <a:pPr/>
              <a:t>41</a:t>
            </a:fld>
            <a:endParaRPr lang="en-US" dirty="0"/>
          </a:p>
        </p:txBody>
      </p:sp>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454854" y="129738"/>
            <a:ext cx="7911214" cy="1017147"/>
          </a:xfrm>
        </p:spPr>
        <p:txBody>
          <a:bodyPr>
            <a:noAutofit/>
          </a:bodyPr>
          <a:lstStyle/>
          <a:p>
            <a:r>
              <a:rPr lang="en-US" dirty="0">
                <a:solidFill>
                  <a:srgbClr val="617A98"/>
                </a:solidFill>
              </a:rPr>
              <a:t>Secure 2.0 Highlights</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a:xfrm>
            <a:off x="533400" y="1400048"/>
            <a:ext cx="7386321" cy="533400"/>
          </a:xfrm>
        </p:spPr>
        <p:txBody>
          <a:bodyPr>
            <a:normAutofit fontScale="92500" lnSpcReduction="20000"/>
          </a:bodyPr>
          <a:lstStyle/>
          <a:p>
            <a:pPr marL="342900" indent="-342900">
              <a:buFont typeface="Wingdings" panose="05000000000000000000" pitchFamily="2" charset="2"/>
              <a:buChar char="§"/>
            </a:pPr>
            <a:r>
              <a:rPr lang="en-US" b="1" dirty="0"/>
              <a:t>Mandatory Automatic Enrollment Feature beginning </a:t>
            </a:r>
            <a:br>
              <a:rPr lang="en-US" b="1" dirty="0"/>
            </a:br>
            <a:r>
              <a:rPr lang="en-US" b="1" dirty="0"/>
              <a:t>in 2025</a:t>
            </a:r>
          </a:p>
        </p:txBody>
      </p:sp>
      <p:sp>
        <p:nvSpPr>
          <p:cNvPr id="7" name="Text Placeholder 6">
            <a:extLst>
              <a:ext uri="{FF2B5EF4-FFF2-40B4-BE49-F238E27FC236}">
                <a16:creationId xmlns:a16="http://schemas.microsoft.com/office/drawing/2014/main" id="{BDA9475A-A652-4BB2-F82D-18D978C3972A}"/>
              </a:ext>
            </a:extLst>
          </p:cNvPr>
          <p:cNvSpPr>
            <a:spLocks noGrp="1"/>
          </p:cNvSpPr>
          <p:nvPr>
            <p:ph type="body" sz="quarter" idx="17"/>
          </p:nvPr>
        </p:nvSpPr>
        <p:spPr>
          <a:xfrm>
            <a:off x="533400" y="1944474"/>
            <a:ext cx="5885179" cy="533400"/>
          </a:xfrm>
        </p:spPr>
        <p:txBody>
          <a:bodyPr>
            <a:normAutofit fontScale="92500" lnSpcReduction="20000"/>
          </a:bodyPr>
          <a:lstStyle/>
          <a:p>
            <a:pPr marL="342900" indent="-342900">
              <a:buFont typeface="Wingdings" panose="05000000000000000000" pitchFamily="2" charset="2"/>
              <a:buChar char="§"/>
            </a:pPr>
            <a:r>
              <a:rPr lang="en-US" b="1" dirty="0"/>
              <a:t>Long-Term Part-Time Participation Rules Enhanced</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533400" y="2609550"/>
            <a:ext cx="5885179" cy="533400"/>
          </a:xfrm>
        </p:spPr>
        <p:txBody>
          <a:bodyPr>
            <a:normAutofit fontScale="92500" lnSpcReduction="20000"/>
          </a:bodyPr>
          <a:lstStyle/>
          <a:p>
            <a:pPr marL="342900" indent="-342900">
              <a:buFont typeface="Wingdings" panose="05000000000000000000" pitchFamily="2" charset="2"/>
              <a:buChar char="§"/>
            </a:pPr>
            <a:r>
              <a:rPr lang="en-US" b="1" dirty="0"/>
              <a:t>Optional Retirement Plan Emergency Savings Accounts beginning in 2024</a:t>
            </a:r>
          </a:p>
        </p:txBody>
      </p:sp>
      <p:sp>
        <p:nvSpPr>
          <p:cNvPr id="11" name="Text Placeholder 10">
            <a:extLst>
              <a:ext uri="{FF2B5EF4-FFF2-40B4-BE49-F238E27FC236}">
                <a16:creationId xmlns:a16="http://schemas.microsoft.com/office/drawing/2014/main" id="{9C7F6B17-F299-A158-A26D-47FCD7A1971B}"/>
              </a:ext>
            </a:extLst>
          </p:cNvPr>
          <p:cNvSpPr>
            <a:spLocks noGrp="1"/>
          </p:cNvSpPr>
          <p:nvPr>
            <p:ph type="body" sz="quarter" idx="19"/>
          </p:nvPr>
        </p:nvSpPr>
        <p:spPr>
          <a:xfrm>
            <a:off x="533400" y="3115876"/>
            <a:ext cx="5885179" cy="533400"/>
          </a:xfrm>
        </p:spPr>
        <p:txBody>
          <a:bodyPr/>
          <a:lstStyle/>
          <a:p>
            <a:pPr marL="342900" indent="-342900">
              <a:buFont typeface="Wingdings" panose="05000000000000000000" pitchFamily="2" charset="2"/>
              <a:buChar char="§"/>
            </a:pPr>
            <a:r>
              <a:rPr lang="en-US" b="1" dirty="0"/>
              <a:t>Saver’s Match Tax Credit Contributions</a:t>
            </a:r>
            <a:endParaRPr lang="en-US" dirty="0"/>
          </a:p>
        </p:txBody>
      </p:sp>
      <p:sp>
        <p:nvSpPr>
          <p:cNvPr id="13" name="Text Placeholder 12">
            <a:extLst>
              <a:ext uri="{FF2B5EF4-FFF2-40B4-BE49-F238E27FC236}">
                <a16:creationId xmlns:a16="http://schemas.microsoft.com/office/drawing/2014/main" id="{125FE4BA-08C1-FBA0-844E-67EA0062904C}"/>
              </a:ext>
            </a:extLst>
          </p:cNvPr>
          <p:cNvSpPr>
            <a:spLocks noGrp="1"/>
          </p:cNvSpPr>
          <p:nvPr>
            <p:ph type="body" sz="quarter" idx="20"/>
          </p:nvPr>
        </p:nvSpPr>
        <p:spPr>
          <a:xfrm>
            <a:off x="533400" y="3660302"/>
            <a:ext cx="5885179" cy="533400"/>
          </a:xfrm>
        </p:spPr>
        <p:txBody>
          <a:bodyPr/>
          <a:lstStyle/>
          <a:p>
            <a:pPr marL="342900" indent="-342900">
              <a:buFont typeface="Wingdings" panose="05000000000000000000" pitchFamily="2" charset="2"/>
              <a:buChar char="§"/>
            </a:pPr>
            <a:r>
              <a:rPr lang="en-US" b="1" dirty="0"/>
              <a:t>Contribution Rule Changes</a:t>
            </a:r>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5846365"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sp>
        <p:nvSpPr>
          <p:cNvPr id="16" name="Text Placeholder 8">
            <a:extLst>
              <a:ext uri="{FF2B5EF4-FFF2-40B4-BE49-F238E27FC236}">
                <a16:creationId xmlns:a16="http://schemas.microsoft.com/office/drawing/2014/main" id="{9E25B5CD-BAD4-EA48-7DBC-D65B4A33DBA2}"/>
              </a:ext>
            </a:extLst>
          </p:cNvPr>
          <p:cNvSpPr txBox="1">
            <a:spLocks/>
          </p:cNvSpPr>
          <p:nvPr/>
        </p:nvSpPr>
        <p:spPr>
          <a:xfrm>
            <a:off x="543680" y="4204728"/>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buFont typeface="Wingdings" panose="05000000000000000000" pitchFamily="2" charset="2"/>
              <a:buChar char="§"/>
            </a:pPr>
            <a:r>
              <a:rPr lang="en-US" b="1" dirty="0"/>
              <a:t>Distribution Rule Changes</a:t>
            </a:r>
          </a:p>
        </p:txBody>
      </p:sp>
      <p:sp>
        <p:nvSpPr>
          <p:cNvPr id="22" name="Text Placeholder 10">
            <a:extLst>
              <a:ext uri="{FF2B5EF4-FFF2-40B4-BE49-F238E27FC236}">
                <a16:creationId xmlns:a16="http://schemas.microsoft.com/office/drawing/2014/main" id="{C3CEDEDA-4288-1848-EC52-2C60EB91611A}"/>
              </a:ext>
            </a:extLst>
          </p:cNvPr>
          <p:cNvSpPr txBox="1">
            <a:spLocks/>
          </p:cNvSpPr>
          <p:nvPr/>
        </p:nvSpPr>
        <p:spPr>
          <a:xfrm>
            <a:off x="543680" y="4749154"/>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buFont typeface="Wingdings" panose="05000000000000000000" pitchFamily="2" charset="2"/>
              <a:buChar char="§"/>
            </a:pPr>
            <a:r>
              <a:rPr lang="en-US" b="1" dirty="0"/>
              <a:t>RMD Rule Changes</a:t>
            </a:r>
          </a:p>
        </p:txBody>
      </p:sp>
      <p:sp>
        <p:nvSpPr>
          <p:cNvPr id="24" name="Text Placeholder 12">
            <a:extLst>
              <a:ext uri="{FF2B5EF4-FFF2-40B4-BE49-F238E27FC236}">
                <a16:creationId xmlns:a16="http://schemas.microsoft.com/office/drawing/2014/main" id="{7E033412-D2CB-5547-9178-210CF13C6450}"/>
              </a:ext>
            </a:extLst>
          </p:cNvPr>
          <p:cNvSpPr txBox="1">
            <a:spLocks/>
          </p:cNvSpPr>
          <p:nvPr/>
        </p:nvSpPr>
        <p:spPr>
          <a:xfrm>
            <a:off x="543680" y="5293580"/>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buFont typeface="Wingdings" panose="05000000000000000000" pitchFamily="2" charset="2"/>
              <a:buChar char="§"/>
            </a:pPr>
            <a:r>
              <a:rPr lang="en-US" b="1" dirty="0"/>
              <a:t>Plan Administration Rule Changes</a:t>
            </a:r>
          </a:p>
        </p:txBody>
      </p:sp>
      <p:sp>
        <p:nvSpPr>
          <p:cNvPr id="25" name="Text Placeholder 12">
            <a:extLst>
              <a:ext uri="{FF2B5EF4-FFF2-40B4-BE49-F238E27FC236}">
                <a16:creationId xmlns:a16="http://schemas.microsoft.com/office/drawing/2014/main" id="{C2D2F1BE-B837-5A93-98E9-25A6FD01D772}"/>
              </a:ext>
            </a:extLst>
          </p:cNvPr>
          <p:cNvSpPr txBox="1">
            <a:spLocks/>
          </p:cNvSpPr>
          <p:nvPr/>
        </p:nvSpPr>
        <p:spPr>
          <a:xfrm>
            <a:off x="535140" y="5838006"/>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2900" indent="-342900">
              <a:buFont typeface="Wingdings" panose="05000000000000000000" pitchFamily="2" charset="2"/>
              <a:buChar char="§"/>
            </a:pPr>
            <a:r>
              <a:rPr lang="en-US" b="1" dirty="0"/>
              <a:t>403(b) Plan Rule Changes</a:t>
            </a:r>
          </a:p>
        </p:txBody>
      </p:sp>
    </p:spTree>
    <p:extLst>
      <p:ext uri="{BB962C8B-B14F-4D97-AF65-F5344CB8AC3E}">
        <p14:creationId xmlns:p14="http://schemas.microsoft.com/office/powerpoint/2010/main" val="17354265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CFC9CBD-B9DD-6410-CF97-E7F48CAFBD68}"/>
              </a:ext>
            </a:extLst>
          </p:cNvPr>
          <p:cNvSpPr>
            <a:spLocks noGrp="1"/>
          </p:cNvSpPr>
          <p:nvPr>
            <p:ph type="pic" sz="quarter" idx="11"/>
          </p:nvPr>
        </p:nvSpPr>
        <p:spPr/>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57886" y="118731"/>
            <a:ext cx="7942602" cy="949467"/>
          </a:xfrm>
        </p:spPr>
        <p:txBody>
          <a:bodyPr>
            <a:normAutofit/>
          </a:bodyPr>
          <a:lstStyle/>
          <a:p>
            <a:r>
              <a:rPr lang="en-US" sz="3200" dirty="0">
                <a:solidFill>
                  <a:schemeClr val="accent1"/>
                </a:solidFill>
              </a:rPr>
              <a:t>Secure 2.0 Highlights</a:t>
            </a:r>
            <a:endParaRPr lang="en-US" sz="3200" dirty="0"/>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774446"/>
            <a:ext cx="8305800" cy="4015244"/>
          </a:xfrm>
        </p:spPr>
        <p:txBody>
          <a:bodyPr>
            <a:noAutofit/>
          </a:bodyPr>
          <a:lstStyle/>
          <a:p>
            <a:pPr marL="457200" indent="-457200">
              <a:spcBef>
                <a:spcPts val="0"/>
              </a:spcBef>
              <a:spcAft>
                <a:spcPts val="600"/>
              </a:spcAft>
              <a:buFont typeface="Wingdings" panose="05000000000000000000" pitchFamily="2" charset="2"/>
              <a:buChar char="§"/>
            </a:pPr>
            <a:r>
              <a:rPr lang="en-US" sz="2000" dirty="0"/>
              <a:t>401(k) and 403(b) plans with salary reduction arrangements established after December 29, 2022 must have an automatic enrollment feature similar to an Eligible Automatic Contribution Arrangement (EACA), including notices and rights to cancel and withdraw automatic contributions within the first 90 days</a:t>
            </a:r>
          </a:p>
          <a:p>
            <a:pPr marL="457200" indent="-457200">
              <a:spcBef>
                <a:spcPts val="0"/>
              </a:spcBef>
              <a:spcAft>
                <a:spcPts val="600"/>
              </a:spcAft>
              <a:buFont typeface="Wingdings" panose="05000000000000000000" pitchFamily="2" charset="2"/>
              <a:buChar char="§"/>
            </a:pPr>
            <a:r>
              <a:rPr lang="en-US" sz="2000" dirty="0"/>
              <a:t>Default elective deferral contribution that is invested in the plan’s Qualified Default Investment Alternative (QDIA)</a:t>
            </a:r>
          </a:p>
          <a:p>
            <a:pPr marL="457200" indent="-457200">
              <a:spcBef>
                <a:spcPts val="0"/>
              </a:spcBef>
              <a:spcAft>
                <a:spcPts val="600"/>
              </a:spcAft>
              <a:buFont typeface="Wingdings" panose="05000000000000000000" pitchFamily="2" charset="2"/>
              <a:buChar char="§"/>
            </a:pPr>
            <a:r>
              <a:rPr lang="en-US" sz="2000" dirty="0"/>
              <a:t>3% initial deferral that increases 1% per year until a cap that must be at least  10% but not more than 15%</a:t>
            </a:r>
          </a:p>
          <a:p>
            <a:pPr marL="749808" lvl="1" indent="-457200">
              <a:spcBef>
                <a:spcPts val="0"/>
              </a:spcBef>
              <a:spcAft>
                <a:spcPts val="600"/>
              </a:spcAft>
              <a:buFont typeface="Wingdings" panose="05000000000000000000" pitchFamily="2" charset="2"/>
              <a:buChar char="§"/>
            </a:pPr>
            <a:r>
              <a:rPr lang="en-US" sz="2000" dirty="0"/>
              <a:t>Except for safe harbor 401(k) plans, the cap for EACA plans is 10% until January 1, 2025</a:t>
            </a:r>
          </a:p>
          <a:p>
            <a:pPr marL="457200" indent="-457200">
              <a:spcBef>
                <a:spcPts val="0"/>
              </a:spcBef>
              <a:spcAft>
                <a:spcPts val="600"/>
              </a:spcAft>
              <a:buFont typeface="Wingdings" panose="05000000000000000000" pitchFamily="2" charset="2"/>
              <a:buChar char="§"/>
            </a:pPr>
            <a:r>
              <a:rPr lang="en-US" sz="2000" dirty="0"/>
              <a:t>Does not apply to single–employer plans established before December 29, 2022, SIMPLE 401(k) plans, governmental plans, church plans or employers that have been in existence less than 3 years or have less than 10 employees</a:t>
            </a:r>
          </a:p>
          <a:p>
            <a:pPr marL="457200" indent="-457200">
              <a:spcBef>
                <a:spcPts val="0"/>
              </a:spcBef>
              <a:spcAft>
                <a:spcPts val="600"/>
              </a:spcAft>
              <a:buFont typeface="Wingdings" panose="05000000000000000000" pitchFamily="2" charset="2"/>
              <a:buChar char="§"/>
            </a:pPr>
            <a:endParaRPr lang="en-US" sz="2000" dirty="0"/>
          </a:p>
          <a:p>
            <a:pPr marL="0" indent="0">
              <a:buNone/>
            </a:pPr>
            <a:endParaRPr lang="en-US" sz="2000" dirty="0"/>
          </a:p>
          <a:p>
            <a:endParaRPr lang="en-US" sz="20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42</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57886" y="1167879"/>
            <a:ext cx="8514664" cy="430887"/>
          </a:xfrm>
          <a:prstGeom prst="rect">
            <a:avLst/>
          </a:prstGeom>
          <a:noFill/>
        </p:spPr>
        <p:txBody>
          <a:bodyPr wrap="square" rtlCol="0">
            <a:spAutoFit/>
          </a:bodyPr>
          <a:lstStyle/>
          <a:p>
            <a:r>
              <a:rPr lang="en-US" sz="2200" b="1" dirty="0">
                <a:solidFill>
                  <a:schemeClr val="accent6"/>
                </a:solidFill>
              </a:rPr>
              <a:t>Mandatory Automatic Enrollment Feature beginning in 2025</a:t>
            </a:r>
          </a:p>
        </p:txBody>
      </p:sp>
    </p:spTree>
    <p:extLst>
      <p:ext uri="{BB962C8B-B14F-4D97-AF65-F5344CB8AC3E}">
        <p14:creationId xmlns:p14="http://schemas.microsoft.com/office/powerpoint/2010/main" val="364457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57886" y="118731"/>
            <a:ext cx="7942602" cy="949467"/>
          </a:xfrm>
        </p:spPr>
        <p:txBody>
          <a:bodyPr>
            <a:normAutofit/>
          </a:bodyPr>
          <a:lstStyle/>
          <a:p>
            <a:r>
              <a:rPr lang="en-US" sz="3200" dirty="0">
                <a:solidFill>
                  <a:schemeClr val="accent1"/>
                </a:solidFill>
              </a:rPr>
              <a:t>Secure 2.0 Highlights</a:t>
            </a:r>
            <a:endParaRPr lang="en-US" sz="3200" dirty="0"/>
          </a:p>
        </p:txBody>
      </p:sp>
      <p:pic>
        <p:nvPicPr>
          <p:cNvPr id="9" name="Picture Placeholder 13">
            <a:extLst>
              <a:ext uri="{FF2B5EF4-FFF2-40B4-BE49-F238E27FC236}">
                <a16:creationId xmlns:a16="http://schemas.microsoft.com/office/drawing/2014/main" id="{ABBCC3DA-6BFF-6264-9C0D-BCBFEE4B7002}"/>
              </a:ext>
            </a:extLst>
          </p:cNvPr>
          <p:cNvPicPr>
            <a:picLocks noGrp="1" noChangeAspect="1"/>
          </p:cNvPicPr>
          <p:nvPr>
            <p:ph type="pic" sz="quarter" idx="11"/>
          </p:nvPr>
        </p:nvPicPr>
        <p:blipFill>
          <a:blip r:embed="rId3">
            <a:alphaModFix amt="20000"/>
          </a:blip>
          <a:srcRect l="35914" r="35914"/>
          <a:stretch/>
        </p:blipFill>
        <p:spPr>
          <a:xfrm flipH="1">
            <a:off x="6241488" y="0"/>
            <a:ext cx="2902512" cy="6858000"/>
          </a:xfrm>
        </p:spPr>
      </p:pic>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774446"/>
            <a:ext cx="6000750" cy="4015244"/>
          </a:xfrm>
        </p:spPr>
        <p:txBody>
          <a:bodyPr>
            <a:noAutofit/>
          </a:bodyPr>
          <a:lstStyle/>
          <a:p>
            <a:pPr marL="457200" indent="-457200">
              <a:spcBef>
                <a:spcPts val="0"/>
              </a:spcBef>
              <a:spcAft>
                <a:spcPts val="1200"/>
              </a:spcAft>
              <a:buFont typeface="Wingdings" panose="05000000000000000000" pitchFamily="2" charset="2"/>
              <a:buChar char="§"/>
            </a:pPr>
            <a:r>
              <a:rPr lang="en-US" sz="2000" dirty="0"/>
              <a:t>SECURE 1.0 requires cash-or-deferred arrangements to enroll part time employees who are at least 21 and have 3 consecutives years of service of 500 hours or more and requires that 500 hour years of service for these employees count for vesting purposes</a:t>
            </a:r>
          </a:p>
          <a:p>
            <a:pPr marL="457200" indent="-457200">
              <a:spcBef>
                <a:spcPts val="0"/>
              </a:spcBef>
              <a:spcAft>
                <a:spcPts val="1200"/>
              </a:spcAft>
              <a:buFont typeface="Wingdings" panose="05000000000000000000" pitchFamily="2" charset="2"/>
              <a:buChar char="§"/>
            </a:pPr>
            <a:r>
              <a:rPr lang="en-US" sz="2000" dirty="0"/>
              <a:t>SECURE 2.0 shortens the period of service to 2 years</a:t>
            </a:r>
          </a:p>
          <a:p>
            <a:pPr marL="457200" indent="-457200">
              <a:spcBef>
                <a:spcPts val="0"/>
              </a:spcBef>
              <a:spcAft>
                <a:spcPts val="1200"/>
              </a:spcAft>
              <a:buFont typeface="Wingdings" panose="05000000000000000000" pitchFamily="2" charset="2"/>
              <a:buChar char="§"/>
            </a:pPr>
            <a:r>
              <a:rPr lang="en-US" sz="2000" dirty="0"/>
              <a:t>SECURE 2.0 applies this rule to 403(b) plans</a:t>
            </a:r>
          </a:p>
          <a:p>
            <a:pPr marL="457200" indent="-457200">
              <a:spcBef>
                <a:spcPts val="0"/>
              </a:spcBef>
              <a:spcAft>
                <a:spcPts val="1200"/>
              </a:spcAft>
              <a:buFont typeface="Wingdings" panose="05000000000000000000" pitchFamily="2" charset="2"/>
              <a:buChar char="§"/>
            </a:pPr>
            <a:r>
              <a:rPr lang="en-US" sz="2000" dirty="0"/>
              <a:t>SECURE 2.0 has a transition rule: no 12 month service period before 2023 counts for eligibility and no pre-2021 service counts toward vesting</a:t>
            </a:r>
          </a:p>
          <a:p>
            <a:pPr marL="457200" indent="-457200">
              <a:spcBef>
                <a:spcPts val="0"/>
              </a:spcBef>
              <a:spcAft>
                <a:spcPts val="600"/>
              </a:spcAft>
              <a:buFont typeface="Wingdings" panose="05000000000000000000" pitchFamily="2" charset="2"/>
              <a:buChar char="§"/>
            </a:pPr>
            <a:endParaRPr lang="en-US" sz="2000" dirty="0"/>
          </a:p>
          <a:p>
            <a:pPr marL="0" indent="0">
              <a:buNone/>
            </a:pPr>
            <a:endParaRPr lang="en-US" sz="2000" dirty="0"/>
          </a:p>
          <a:p>
            <a:endParaRPr lang="en-US" sz="20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43</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57886" y="1205979"/>
            <a:ext cx="8514664" cy="400110"/>
          </a:xfrm>
          <a:prstGeom prst="rect">
            <a:avLst/>
          </a:prstGeom>
          <a:noFill/>
        </p:spPr>
        <p:txBody>
          <a:bodyPr wrap="square" rtlCol="0">
            <a:spAutoFit/>
          </a:bodyPr>
          <a:lstStyle/>
          <a:p>
            <a:r>
              <a:rPr lang="en-US" sz="2000" b="1" dirty="0">
                <a:solidFill>
                  <a:schemeClr val="accent6"/>
                </a:solidFill>
              </a:rPr>
              <a:t>Long-Term Part-Time Participation Rules Enhanced</a:t>
            </a:r>
          </a:p>
        </p:txBody>
      </p:sp>
    </p:spTree>
    <p:extLst>
      <p:ext uri="{BB962C8B-B14F-4D97-AF65-F5344CB8AC3E}">
        <p14:creationId xmlns:p14="http://schemas.microsoft.com/office/powerpoint/2010/main" val="35323257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04B0AB2-31DB-AD72-37C3-6D3A9BE22E0C}"/>
              </a:ext>
            </a:extLst>
          </p:cNvPr>
          <p:cNvSpPr>
            <a:spLocks noGrp="1"/>
          </p:cNvSpPr>
          <p:nvPr>
            <p:ph type="pic" sz="quarter" idx="11"/>
          </p:nvPr>
        </p:nvSpPr>
        <p:spPr/>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57886" y="118731"/>
            <a:ext cx="7942602" cy="949467"/>
          </a:xfrm>
        </p:spPr>
        <p:txBody>
          <a:bodyPr>
            <a:normAutofit/>
          </a:bodyPr>
          <a:lstStyle/>
          <a:p>
            <a:r>
              <a:rPr lang="en-US" sz="3200" dirty="0">
                <a:solidFill>
                  <a:schemeClr val="accent1"/>
                </a:solidFill>
              </a:rPr>
              <a:t>Secure 2.0 Highlights</a:t>
            </a:r>
            <a:endParaRPr lang="en-US" sz="3200" dirty="0"/>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904340"/>
            <a:ext cx="7543010" cy="4015244"/>
          </a:xfrm>
        </p:spPr>
        <p:txBody>
          <a:bodyPr>
            <a:noAutofit/>
          </a:bodyPr>
          <a:lstStyle/>
          <a:p>
            <a:pPr marL="457200" indent="-457200">
              <a:spcBef>
                <a:spcPts val="0"/>
              </a:spcBef>
              <a:spcAft>
                <a:spcPts val="1200"/>
              </a:spcAft>
              <a:buFont typeface="Wingdings" panose="05000000000000000000" pitchFamily="2" charset="2"/>
              <a:buChar char="§"/>
            </a:pPr>
            <a:r>
              <a:rPr lang="en-US" sz="2000" dirty="0"/>
              <a:t>Only available to non-highly compensated employees</a:t>
            </a:r>
          </a:p>
          <a:p>
            <a:pPr marL="457200" indent="-457200">
              <a:spcBef>
                <a:spcPts val="0"/>
              </a:spcBef>
              <a:spcAft>
                <a:spcPts val="1200"/>
              </a:spcAft>
              <a:buFont typeface="Wingdings" panose="05000000000000000000" pitchFamily="2" charset="2"/>
              <a:buChar char="§"/>
            </a:pPr>
            <a:r>
              <a:rPr lang="en-US" sz="2000" dirty="0"/>
              <a:t>Must be held as cash, an interest-bearing deposit, or a stable value investments</a:t>
            </a:r>
          </a:p>
          <a:p>
            <a:pPr marL="457200" indent="-457200">
              <a:spcBef>
                <a:spcPts val="0"/>
              </a:spcBef>
              <a:spcAft>
                <a:spcPts val="1200"/>
              </a:spcAft>
              <a:buFont typeface="Wingdings" panose="05000000000000000000" pitchFamily="2" charset="2"/>
              <a:buChar char="§"/>
            </a:pPr>
            <a:r>
              <a:rPr lang="en-US" sz="2000" dirty="0"/>
              <a:t>Balance capped at $2,500 (indexed for inflation)</a:t>
            </a:r>
          </a:p>
          <a:p>
            <a:pPr marL="457200" indent="-457200">
              <a:spcBef>
                <a:spcPts val="0"/>
              </a:spcBef>
              <a:spcAft>
                <a:spcPts val="1200"/>
              </a:spcAft>
              <a:buFont typeface="Wingdings" panose="05000000000000000000" pitchFamily="2" charset="2"/>
              <a:buChar char="§"/>
            </a:pPr>
            <a:r>
              <a:rPr lang="en-US" sz="2000" dirty="0"/>
              <a:t>Once cap is reached, contributions either cease or are redirected to the plan’s designated Roth account</a:t>
            </a:r>
          </a:p>
          <a:p>
            <a:pPr marL="457200" indent="-457200">
              <a:spcBef>
                <a:spcPts val="0"/>
              </a:spcBef>
              <a:spcAft>
                <a:spcPts val="1200"/>
              </a:spcAft>
              <a:buFont typeface="Wingdings" panose="05000000000000000000" pitchFamily="2" charset="2"/>
              <a:buChar char="§"/>
            </a:pPr>
            <a:r>
              <a:rPr lang="en-US" sz="2000" dirty="0"/>
              <a:t>Participants allowed up to 4 fee-free withdrawals per year</a:t>
            </a:r>
          </a:p>
          <a:p>
            <a:pPr marL="457200" indent="-457200">
              <a:spcBef>
                <a:spcPts val="0"/>
              </a:spcBef>
              <a:spcAft>
                <a:spcPts val="1200"/>
              </a:spcAft>
              <a:buFont typeface="Wingdings" panose="05000000000000000000" pitchFamily="2" charset="2"/>
              <a:buChar char="§"/>
            </a:pPr>
            <a:r>
              <a:rPr lang="en-US" sz="2000" dirty="0"/>
              <a:t>Upon termination, this account must be either distributed as cash to the participant or rolled over to the plan’s designated Roth account</a:t>
            </a:r>
          </a:p>
          <a:p>
            <a:pPr marL="457200" indent="-457200">
              <a:spcBef>
                <a:spcPts val="0"/>
              </a:spcBef>
              <a:spcAft>
                <a:spcPts val="600"/>
              </a:spcAft>
              <a:buFont typeface="Wingdings" panose="05000000000000000000" pitchFamily="2" charset="2"/>
              <a:buChar char="§"/>
            </a:pPr>
            <a:endParaRPr lang="en-US" sz="2000" dirty="0"/>
          </a:p>
          <a:p>
            <a:pPr marL="0" indent="0">
              <a:buNone/>
            </a:pPr>
            <a:endParaRPr lang="en-US" sz="2000" dirty="0"/>
          </a:p>
          <a:p>
            <a:endParaRPr lang="en-US" sz="20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44</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38836" y="1196454"/>
            <a:ext cx="8686114" cy="707886"/>
          </a:xfrm>
          <a:prstGeom prst="rect">
            <a:avLst/>
          </a:prstGeom>
          <a:noFill/>
        </p:spPr>
        <p:txBody>
          <a:bodyPr wrap="square" rtlCol="0">
            <a:spAutoFit/>
          </a:bodyPr>
          <a:lstStyle/>
          <a:p>
            <a:r>
              <a:rPr lang="en-US" sz="2000" b="1" dirty="0">
                <a:solidFill>
                  <a:schemeClr val="accent6"/>
                </a:solidFill>
              </a:rPr>
              <a:t>Optional Retirement Plan Emergency Savings </a:t>
            </a:r>
          </a:p>
          <a:p>
            <a:r>
              <a:rPr lang="en-US" sz="2000" b="1" dirty="0">
                <a:solidFill>
                  <a:schemeClr val="accent6"/>
                </a:solidFill>
              </a:rPr>
              <a:t>Accounts beginning in 2024</a:t>
            </a:r>
          </a:p>
        </p:txBody>
      </p:sp>
    </p:spTree>
    <p:extLst>
      <p:ext uri="{BB962C8B-B14F-4D97-AF65-F5344CB8AC3E}">
        <p14:creationId xmlns:p14="http://schemas.microsoft.com/office/powerpoint/2010/main" val="4628771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2FB220C-0F3A-0887-9E24-0E1CA1486992}"/>
              </a:ext>
            </a:extLst>
          </p:cNvPr>
          <p:cNvSpPr>
            <a:spLocks noGrp="1"/>
          </p:cNvSpPr>
          <p:nvPr>
            <p:ph type="pic" sz="quarter" idx="11"/>
          </p:nvPr>
        </p:nvSpPr>
        <p:spPr/>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57886" y="118731"/>
            <a:ext cx="7942602" cy="949467"/>
          </a:xfrm>
        </p:spPr>
        <p:txBody>
          <a:bodyPr>
            <a:normAutofit/>
          </a:bodyPr>
          <a:lstStyle/>
          <a:p>
            <a:r>
              <a:rPr lang="en-US" sz="3200" dirty="0">
                <a:solidFill>
                  <a:schemeClr val="accent1"/>
                </a:solidFill>
              </a:rPr>
              <a:t>Secure 2.0 Highlights</a:t>
            </a:r>
            <a:endParaRPr lang="en-US" sz="3200" dirty="0"/>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399" y="1775740"/>
            <a:ext cx="8277225" cy="4015244"/>
          </a:xfrm>
        </p:spPr>
        <p:txBody>
          <a:bodyPr>
            <a:noAutofit/>
          </a:bodyPr>
          <a:lstStyle/>
          <a:p>
            <a:pPr marL="457200" indent="-457200">
              <a:spcBef>
                <a:spcPts val="0"/>
              </a:spcBef>
              <a:spcAft>
                <a:spcPts val="1200"/>
              </a:spcAft>
              <a:buFont typeface="Wingdings" panose="05000000000000000000" pitchFamily="2" charset="2"/>
              <a:buChar char="§"/>
            </a:pPr>
            <a:r>
              <a:rPr lang="en-US" sz="2000" dirty="0"/>
              <a:t>Beginning in 2027 the Saver’s Tax Credit that employees can apply individually on their federal income tax returns is replaced with a tax credit contribution</a:t>
            </a:r>
          </a:p>
          <a:p>
            <a:pPr marL="457200" indent="-457200">
              <a:spcBef>
                <a:spcPts val="0"/>
              </a:spcBef>
              <a:spcAft>
                <a:spcPts val="1200"/>
              </a:spcAft>
              <a:buFont typeface="Wingdings" panose="05000000000000000000" pitchFamily="2" charset="2"/>
              <a:buChar char="§"/>
            </a:pPr>
            <a:r>
              <a:rPr lang="en-US" sz="2000" dirty="0"/>
              <a:t>Contribution is 50% of contribution to applicable plans: 401(k), 403(b), eligible 457(b) plans and Individual Retirement Accounts (IRAs) up to $2,000</a:t>
            </a:r>
          </a:p>
          <a:p>
            <a:pPr marL="457200" indent="-457200">
              <a:spcBef>
                <a:spcPts val="0"/>
              </a:spcBef>
              <a:spcAft>
                <a:spcPts val="1200"/>
              </a:spcAft>
              <a:buFont typeface="Wingdings" panose="05000000000000000000" pitchFamily="2" charset="2"/>
              <a:buChar char="§"/>
            </a:pPr>
            <a:r>
              <a:rPr lang="en-US" sz="2000" dirty="0"/>
              <a:t>Contribution phased out depending on income and filing status</a:t>
            </a:r>
          </a:p>
          <a:p>
            <a:pPr marL="457200" indent="-457200">
              <a:spcBef>
                <a:spcPts val="0"/>
              </a:spcBef>
              <a:spcAft>
                <a:spcPts val="1200"/>
              </a:spcAft>
              <a:buFont typeface="Wingdings" panose="05000000000000000000" pitchFamily="2" charset="2"/>
              <a:buChar char="§"/>
            </a:pPr>
            <a:r>
              <a:rPr lang="en-US" sz="2000" dirty="0"/>
              <a:t>Funded through a nonrefundable federal income tax credit</a:t>
            </a:r>
          </a:p>
          <a:p>
            <a:pPr marL="457200" indent="-457200">
              <a:spcBef>
                <a:spcPts val="0"/>
              </a:spcBef>
              <a:spcAft>
                <a:spcPts val="1200"/>
              </a:spcAft>
              <a:buFont typeface="Wingdings" panose="05000000000000000000" pitchFamily="2" charset="2"/>
              <a:buChar char="§"/>
            </a:pPr>
            <a:r>
              <a:rPr lang="en-US" sz="2000" dirty="0"/>
              <a:t>Tax credit contributions treated as elective deferrals/voluntary contributions</a:t>
            </a:r>
          </a:p>
          <a:p>
            <a:pPr marL="457200" indent="-457200">
              <a:spcBef>
                <a:spcPts val="0"/>
              </a:spcBef>
              <a:spcAft>
                <a:spcPts val="1200"/>
              </a:spcAft>
              <a:buFont typeface="Wingdings" panose="05000000000000000000" pitchFamily="2" charset="2"/>
              <a:buChar char="§"/>
            </a:pPr>
            <a:r>
              <a:rPr lang="en-US" sz="2000" dirty="0"/>
              <a:t>Tax credit contributions disregarded for contribution limits and some discrimination testing</a:t>
            </a:r>
          </a:p>
          <a:p>
            <a:pPr marL="457200" indent="-457200">
              <a:spcBef>
                <a:spcPts val="0"/>
              </a:spcBef>
              <a:spcAft>
                <a:spcPts val="1200"/>
              </a:spcAft>
              <a:buFont typeface="Wingdings" panose="05000000000000000000" pitchFamily="2" charset="2"/>
              <a:buChar char="§"/>
            </a:pPr>
            <a:endParaRPr lang="en-US" sz="2000" dirty="0"/>
          </a:p>
          <a:p>
            <a:pPr marL="457200" indent="-457200">
              <a:spcBef>
                <a:spcPts val="0"/>
              </a:spcBef>
              <a:spcAft>
                <a:spcPts val="600"/>
              </a:spcAft>
              <a:buFont typeface="Wingdings" panose="05000000000000000000" pitchFamily="2" charset="2"/>
              <a:buChar char="§"/>
            </a:pPr>
            <a:endParaRPr lang="en-US" sz="2000" dirty="0"/>
          </a:p>
          <a:p>
            <a:pPr marL="0" indent="0">
              <a:buNone/>
            </a:pPr>
            <a:endParaRPr lang="en-US" sz="2000" dirty="0"/>
          </a:p>
          <a:p>
            <a:endParaRPr lang="en-US" sz="20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45</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38836" y="1196454"/>
            <a:ext cx="8686114" cy="400110"/>
          </a:xfrm>
          <a:prstGeom prst="rect">
            <a:avLst/>
          </a:prstGeom>
          <a:noFill/>
        </p:spPr>
        <p:txBody>
          <a:bodyPr wrap="square" rtlCol="0">
            <a:spAutoFit/>
          </a:bodyPr>
          <a:lstStyle/>
          <a:p>
            <a:r>
              <a:rPr lang="en-US" sz="2000" b="1" dirty="0">
                <a:solidFill>
                  <a:schemeClr val="accent6"/>
                </a:solidFill>
              </a:rPr>
              <a:t>Saver’s Match Tax Credit Contribution</a:t>
            </a:r>
          </a:p>
        </p:txBody>
      </p:sp>
    </p:spTree>
    <p:extLst>
      <p:ext uri="{BB962C8B-B14F-4D97-AF65-F5344CB8AC3E}">
        <p14:creationId xmlns:p14="http://schemas.microsoft.com/office/powerpoint/2010/main" val="7679571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761AF07-4209-456F-3FA9-454B956D7CEF}"/>
              </a:ext>
            </a:extLst>
          </p:cNvPr>
          <p:cNvSpPr>
            <a:spLocks noGrp="1"/>
          </p:cNvSpPr>
          <p:nvPr>
            <p:ph type="pic" sz="quarter" idx="11"/>
          </p:nvPr>
        </p:nvSpPr>
        <p:spPr/>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57886" y="118731"/>
            <a:ext cx="7942602" cy="949467"/>
          </a:xfrm>
        </p:spPr>
        <p:txBody>
          <a:bodyPr>
            <a:normAutofit/>
          </a:bodyPr>
          <a:lstStyle/>
          <a:p>
            <a:r>
              <a:rPr lang="en-US" sz="3200" dirty="0">
                <a:solidFill>
                  <a:schemeClr val="accent1"/>
                </a:solidFill>
              </a:rPr>
              <a:t>Secure 2.0 Highlights</a:t>
            </a:r>
            <a:endParaRPr lang="en-US" sz="3200" dirty="0"/>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399" y="1485900"/>
            <a:ext cx="8458201" cy="4015244"/>
          </a:xfrm>
        </p:spPr>
        <p:txBody>
          <a:bodyPr>
            <a:noAutofit/>
          </a:bodyPr>
          <a:lstStyle/>
          <a:p>
            <a:pPr marL="457200" indent="-457200">
              <a:spcBef>
                <a:spcPts val="0"/>
              </a:spcBef>
              <a:buFont typeface="Wingdings" panose="05000000000000000000" pitchFamily="2" charset="2"/>
              <a:buChar char="§"/>
            </a:pPr>
            <a:r>
              <a:rPr lang="en-US" sz="1800" dirty="0"/>
              <a:t>Beginning in 2025, higher catch-up contribution limits apply for those turning 60, 61, 62 or 63 during the year</a:t>
            </a:r>
          </a:p>
          <a:p>
            <a:pPr marL="749808" lvl="1" indent="-457200">
              <a:spcBef>
                <a:spcPts val="0"/>
              </a:spcBef>
              <a:spcAft>
                <a:spcPts val="200"/>
              </a:spcAft>
              <a:buFont typeface="Wingdings" panose="05000000000000000000" pitchFamily="2" charset="2"/>
              <a:buChar char="§"/>
            </a:pPr>
            <a:r>
              <a:rPr lang="en-US" sz="1800" dirty="0"/>
              <a:t>For non-SIMPLE plans, the limit is $10,000 (indexed for inflation) or 150% of the regular catch-up limit for 2024</a:t>
            </a:r>
          </a:p>
          <a:p>
            <a:pPr marL="749808" lvl="1" indent="-457200">
              <a:spcBef>
                <a:spcPts val="0"/>
              </a:spcBef>
              <a:spcAft>
                <a:spcPts val="200"/>
              </a:spcAft>
              <a:buFont typeface="Wingdings" panose="05000000000000000000" pitchFamily="2" charset="2"/>
              <a:buChar char="§"/>
            </a:pPr>
            <a:r>
              <a:rPr lang="en-US" sz="1800" dirty="0"/>
              <a:t>For SIMPLE Plans, the limit is $5,000 (indexed for inflation) or 150% of the regular SIMPLE plan limit for 2025</a:t>
            </a:r>
          </a:p>
          <a:p>
            <a:pPr marL="749808" lvl="1" indent="-457200">
              <a:spcBef>
                <a:spcPts val="0"/>
              </a:spcBef>
              <a:spcAft>
                <a:spcPts val="200"/>
              </a:spcAft>
              <a:buFont typeface="Wingdings" panose="05000000000000000000" pitchFamily="2" charset="2"/>
              <a:buChar char="§"/>
            </a:pPr>
            <a:r>
              <a:rPr lang="en-US" sz="1800" dirty="0"/>
              <a:t>For IRAs, the $1,000 catch-up limitation for be indexed for inflation after 2023</a:t>
            </a:r>
          </a:p>
          <a:p>
            <a:pPr marL="457200" indent="-457200">
              <a:spcBef>
                <a:spcPts val="0"/>
              </a:spcBef>
              <a:buFont typeface="Wingdings" panose="05000000000000000000" pitchFamily="2" charset="2"/>
              <a:buChar char="§"/>
            </a:pPr>
            <a:r>
              <a:rPr lang="en-US" sz="1800" dirty="0"/>
              <a:t>Catch-up contributions by those with wages over $145,000 (indexed for inflation) must be directed to a designated Roth account</a:t>
            </a:r>
          </a:p>
          <a:p>
            <a:pPr marL="457200" indent="-457200">
              <a:spcBef>
                <a:spcPts val="0"/>
              </a:spcBef>
              <a:buFont typeface="Wingdings" panose="05000000000000000000" pitchFamily="2" charset="2"/>
              <a:buChar char="§"/>
            </a:pPr>
            <a:r>
              <a:rPr lang="en-US" sz="1800" dirty="0"/>
              <a:t>Beginning in 2024, employers can make matching contributions based on repayment of qualified student loans</a:t>
            </a:r>
          </a:p>
          <a:p>
            <a:pPr marL="749808" lvl="1" indent="-457200">
              <a:spcBef>
                <a:spcPts val="0"/>
              </a:spcBef>
              <a:buFont typeface="Wingdings" panose="05000000000000000000" pitchFamily="2" charset="2"/>
              <a:buChar char="§"/>
            </a:pPr>
            <a:r>
              <a:rPr lang="en-US" sz="1800" dirty="0"/>
              <a:t>Does not apply to loan repayments that, when aggregated with elective deferrals, exceeds the 402(g) limit for that year</a:t>
            </a:r>
          </a:p>
          <a:p>
            <a:pPr marL="749808" lvl="1" indent="-457200">
              <a:spcBef>
                <a:spcPts val="0"/>
              </a:spcBef>
              <a:buFont typeface="Wingdings" panose="05000000000000000000" pitchFamily="2" charset="2"/>
              <a:buChar char="§"/>
            </a:pPr>
            <a:r>
              <a:rPr lang="en-US" sz="1800" dirty="0"/>
              <a:t>Match must (1) apply exclusively to all participants eligible for matching contributions on elective deferrals and (2) be at the same matching rate and subject to the same vesting rules as the regular match on elective deferrals</a:t>
            </a:r>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46</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32486" y="1186929"/>
            <a:ext cx="8686114" cy="400110"/>
          </a:xfrm>
          <a:prstGeom prst="rect">
            <a:avLst/>
          </a:prstGeom>
          <a:noFill/>
        </p:spPr>
        <p:txBody>
          <a:bodyPr wrap="square" rtlCol="0">
            <a:spAutoFit/>
          </a:bodyPr>
          <a:lstStyle/>
          <a:p>
            <a:r>
              <a:rPr lang="en-US" sz="2000" b="1" dirty="0">
                <a:solidFill>
                  <a:schemeClr val="accent6"/>
                </a:solidFill>
              </a:rPr>
              <a:t>Contribution Rule Changes</a:t>
            </a:r>
          </a:p>
        </p:txBody>
      </p:sp>
    </p:spTree>
    <p:extLst>
      <p:ext uri="{BB962C8B-B14F-4D97-AF65-F5344CB8AC3E}">
        <p14:creationId xmlns:p14="http://schemas.microsoft.com/office/powerpoint/2010/main" val="37610780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74516" y="756786"/>
            <a:ext cx="5542748" cy="884546"/>
          </a:xfrm>
        </p:spPr>
        <p:txBody>
          <a:bodyPr vert="horz" lIns="91440" tIns="45720" rIns="91440" bIns="45720" rtlCol="0" anchor="b">
            <a:normAutofit/>
          </a:bodyPr>
          <a:lstStyle/>
          <a:p>
            <a:r>
              <a:rPr lang="en-US" dirty="0"/>
              <a:t>Secure 2.0 Highlights</a:t>
            </a:r>
          </a:p>
        </p:txBody>
      </p:sp>
      <p:sp>
        <p:nvSpPr>
          <p:cNvPr id="4" name="TextBox 3">
            <a:extLst>
              <a:ext uri="{FF2B5EF4-FFF2-40B4-BE49-F238E27FC236}">
                <a16:creationId xmlns:a16="http://schemas.microsoft.com/office/drawing/2014/main" id="{51330041-41A4-0ADC-6DE7-8D8FC1AAEDE2}"/>
              </a:ext>
            </a:extLst>
          </p:cNvPr>
          <p:cNvSpPr txBox="1"/>
          <p:nvPr/>
        </p:nvSpPr>
        <p:spPr>
          <a:xfrm>
            <a:off x="4474516" y="1682464"/>
            <a:ext cx="4374063" cy="763899"/>
          </a:xfrm>
          <a:prstGeom prst="rect">
            <a:avLst/>
          </a:prstGeom>
        </p:spPr>
        <p:txBody>
          <a:bodyPr vert="horz" lIns="91440" tIns="91440" rIns="91440" bIns="0" rtlCol="0">
            <a:normAutofit/>
          </a:bodyPr>
          <a:lstStyle/>
          <a:p>
            <a:pPr>
              <a:spcAft>
                <a:spcPts val="600"/>
              </a:spcAft>
              <a:buClr>
                <a:schemeClr val="accent1"/>
              </a:buClr>
              <a:buSzPct val="100000"/>
            </a:pPr>
            <a:r>
              <a:rPr lang="en-US" sz="2400" b="1" dirty="0">
                <a:solidFill>
                  <a:schemeClr val="accent1"/>
                </a:solidFill>
              </a:rPr>
              <a:t>Contribution Rule Changes</a:t>
            </a:r>
          </a:p>
        </p:txBody>
      </p:sp>
      <p:pic>
        <p:nvPicPr>
          <p:cNvPr id="10" name="Picture Placeholder 9" descr="A white building with a dome and stairs&#10;&#10;Description automatically generated">
            <a:extLst>
              <a:ext uri="{FF2B5EF4-FFF2-40B4-BE49-F238E27FC236}">
                <a16:creationId xmlns:a16="http://schemas.microsoft.com/office/drawing/2014/main" id="{2ADA2A9F-C3BB-216F-26F0-2AF8C8C9FE3F}"/>
              </a:ext>
            </a:extLst>
          </p:cNvPr>
          <p:cNvPicPr>
            <a:picLocks noGrp="1" noChangeAspect="1"/>
          </p:cNvPicPr>
          <p:nvPr>
            <p:ph type="pic" sz="quarter" idx="11"/>
          </p:nvPr>
        </p:nvPicPr>
        <p:blipFill>
          <a:blip r:embed="rId3"/>
          <a:srcRect l="21670" r="21670"/>
          <a:stretch>
            <a:fillRect/>
          </a:stretch>
        </p:blipFill>
        <p:spPr>
          <a:xfrm>
            <a:off x="-1524000" y="-1588"/>
            <a:ext cx="5840413" cy="6861176"/>
          </a:xfrm>
        </p:spPr>
      </p:pic>
      <p:sp>
        <p:nvSpPr>
          <p:cNvPr id="3" name="Text Placeholder 2">
            <a:extLst>
              <a:ext uri="{FF2B5EF4-FFF2-40B4-BE49-F238E27FC236}">
                <a16:creationId xmlns:a16="http://schemas.microsoft.com/office/drawing/2014/main" id="{84485D52-89FB-5227-DA15-3BABC4DF027F}"/>
              </a:ext>
            </a:extLst>
          </p:cNvPr>
          <p:cNvSpPr>
            <a:spLocks noGrp="1"/>
          </p:cNvSpPr>
          <p:nvPr>
            <p:ph type="body" sz="quarter" idx="12"/>
          </p:nvPr>
        </p:nvSpPr>
        <p:spPr>
          <a:xfrm>
            <a:off x="4193162" y="2414495"/>
            <a:ext cx="4481915" cy="3635077"/>
          </a:xfrm>
        </p:spPr>
        <p:txBody>
          <a:bodyPr vert="horz" lIns="91440" tIns="0" rIns="0" bIns="45720" rtlCol="0">
            <a:normAutofit/>
          </a:bodyPr>
          <a:lstStyle/>
          <a:p>
            <a:r>
              <a:rPr lang="en-US" kern="1200" dirty="0">
                <a:latin typeface="+mn-lt"/>
                <a:ea typeface="+mn-ea"/>
                <a:cs typeface="+mn-cs"/>
              </a:rPr>
              <a:t>Fully-vested employer matching contributions and non-elective contributions may now be directed to a designated Roth account (after applicable withholding)</a:t>
            </a:r>
          </a:p>
          <a:p>
            <a:endParaRPr lang="en-US" sz="2400" kern="1200" dirty="0">
              <a:latin typeface="+mn-lt"/>
              <a:ea typeface="+mn-ea"/>
              <a:cs typeface="+mn-cs"/>
            </a:endParaRPr>
          </a:p>
          <a:p>
            <a:endParaRPr lang="en-US" sz="2400" kern="1200" dirty="0">
              <a:latin typeface="+mn-lt"/>
              <a:ea typeface="+mn-ea"/>
              <a:cs typeface="+mn-cs"/>
            </a:endParaRPr>
          </a:p>
        </p:txBody>
      </p:sp>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294967295"/>
          </p:nvPr>
        </p:nvSpPr>
        <p:spPr>
          <a:xfrm>
            <a:off x="9244546" y="6290775"/>
            <a:ext cx="617912" cy="365125"/>
          </a:xfrm>
        </p:spPr>
        <p:txBody>
          <a:bodyPr/>
          <a:lstStyle/>
          <a:p>
            <a:pPr>
              <a:spcAft>
                <a:spcPts val="600"/>
              </a:spcAft>
            </a:pPr>
            <a:fld id="{3A98EE3D-8CD1-4C3F-BD1C-C98C9596463C}" type="slidenum">
              <a:rPr lang="en-US" smtClean="0"/>
              <a:pPr>
                <a:spcAft>
                  <a:spcPts val="600"/>
                </a:spcAft>
              </a:pPr>
              <a:t>47</a:t>
            </a:fld>
            <a:endParaRPr lang="en-US"/>
          </a:p>
        </p:txBody>
      </p:sp>
    </p:spTree>
    <p:extLst>
      <p:ext uri="{BB962C8B-B14F-4D97-AF65-F5344CB8AC3E}">
        <p14:creationId xmlns:p14="http://schemas.microsoft.com/office/powerpoint/2010/main" val="3427025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8925" y="230675"/>
            <a:ext cx="7655263" cy="835660"/>
          </a:xfrm>
        </p:spPr>
        <p:txBody>
          <a:bodyPr>
            <a:normAutofit/>
          </a:bodyPr>
          <a:lstStyle/>
          <a:p>
            <a:r>
              <a:rPr lang="en-US" sz="3200" dirty="0">
                <a:solidFill>
                  <a:schemeClr val="accent1"/>
                </a:solidFill>
              </a:rPr>
              <a:t>Secure 2.0 Highlights</a:t>
            </a:r>
            <a:endParaRPr lang="en-US" sz="32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48</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20133" y="1164535"/>
            <a:ext cx="3648756" cy="430887"/>
          </a:xfrm>
          <a:prstGeom prst="rect">
            <a:avLst/>
          </a:prstGeom>
          <a:noFill/>
        </p:spPr>
        <p:txBody>
          <a:bodyPr wrap="none" rtlCol="0">
            <a:spAutoFit/>
          </a:bodyPr>
          <a:lstStyle/>
          <a:p>
            <a:r>
              <a:rPr lang="en-US" sz="2200" b="1" dirty="0">
                <a:solidFill>
                  <a:schemeClr val="accent6"/>
                </a:solidFill>
              </a:rPr>
              <a:t>Distribution Rule Changes</a:t>
            </a:r>
          </a:p>
        </p:txBody>
      </p:sp>
      <p:sp>
        <p:nvSpPr>
          <p:cNvPr id="7" name="Picture Placeholder 6">
            <a:extLst>
              <a:ext uri="{FF2B5EF4-FFF2-40B4-BE49-F238E27FC236}">
                <a16:creationId xmlns:a16="http://schemas.microsoft.com/office/drawing/2014/main" id="{B4ED410A-2190-B015-A269-BBEF6252C3A0}"/>
              </a:ext>
            </a:extLst>
          </p:cNvPr>
          <p:cNvSpPr>
            <a:spLocks noGrp="1"/>
          </p:cNvSpPr>
          <p:nvPr>
            <p:ph type="pic" sz="quarter" idx="11"/>
          </p:nvPr>
        </p:nvSpPr>
        <p:spPr/>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616173"/>
            <a:ext cx="8006444" cy="4934952"/>
          </a:xfrm>
        </p:spPr>
        <p:txBody>
          <a:bodyPr>
            <a:noAutofit/>
          </a:bodyPr>
          <a:lstStyle/>
          <a:p>
            <a:pPr marL="457200" indent="-457200">
              <a:spcBef>
                <a:spcPts val="0"/>
              </a:spcBef>
              <a:spcAft>
                <a:spcPts val="600"/>
              </a:spcAft>
              <a:buFont typeface="Wingdings" panose="05000000000000000000" pitchFamily="2" charset="2"/>
              <a:buChar char="§"/>
            </a:pPr>
            <a:r>
              <a:rPr lang="en-US" sz="2000" dirty="0"/>
              <a:t>Beginning in 2024, mandatory cash-out limit rises from $5,000 to $7,000</a:t>
            </a:r>
          </a:p>
          <a:p>
            <a:pPr marL="457200" indent="-457200">
              <a:spcBef>
                <a:spcPts val="0"/>
              </a:spcBef>
              <a:spcAft>
                <a:spcPts val="600"/>
              </a:spcAft>
              <a:buFont typeface="Wingdings" panose="05000000000000000000" pitchFamily="2" charset="2"/>
              <a:buChar char="§"/>
            </a:pPr>
            <a:r>
              <a:rPr lang="en-US" sz="2000" dirty="0"/>
              <a:t>Rules restricting distributions under Code Section 401(a) are relaxed/new exceptions from the early withdrawal penalty that may otherwise apply to individuals under age 59 ½ [Code Section 72(t)] with different effective dates:</a:t>
            </a:r>
          </a:p>
          <a:p>
            <a:pPr marL="749808" lvl="1" indent="-457200">
              <a:spcBef>
                <a:spcPts val="0"/>
              </a:spcBef>
              <a:spcAft>
                <a:spcPts val="600"/>
              </a:spcAft>
              <a:buFont typeface="Wingdings" panose="05000000000000000000" pitchFamily="2" charset="2"/>
              <a:buChar char="§"/>
            </a:pPr>
            <a:r>
              <a:rPr lang="en-US" sz="2000" dirty="0"/>
              <a:t>Includes: </a:t>
            </a:r>
          </a:p>
          <a:p>
            <a:pPr marL="932688" lvl="2" indent="-457200">
              <a:spcBef>
                <a:spcPts val="0"/>
              </a:spcBef>
              <a:spcAft>
                <a:spcPts val="600"/>
              </a:spcAft>
              <a:buFont typeface="Wingdings" panose="05000000000000000000" pitchFamily="2" charset="2"/>
              <a:buChar char="§"/>
            </a:pPr>
            <a:r>
              <a:rPr lang="en-US" sz="2000" dirty="0"/>
              <a:t>Unforeseeable or immediate financial need for certain personal/family emergency expenses</a:t>
            </a:r>
          </a:p>
          <a:p>
            <a:pPr marL="932688" lvl="2" indent="-457200">
              <a:spcBef>
                <a:spcPts val="0"/>
              </a:spcBef>
              <a:spcAft>
                <a:spcPts val="600"/>
              </a:spcAft>
              <a:buFont typeface="Wingdings" panose="05000000000000000000" pitchFamily="2" charset="2"/>
              <a:buChar char="§"/>
            </a:pPr>
            <a:r>
              <a:rPr lang="en-US" sz="2000" dirty="0"/>
              <a:t>Distributions to firefighters</a:t>
            </a:r>
          </a:p>
          <a:p>
            <a:pPr marL="932688" lvl="2" indent="-457200">
              <a:spcBef>
                <a:spcPts val="0"/>
              </a:spcBef>
              <a:spcAft>
                <a:spcPts val="600"/>
              </a:spcAft>
              <a:buFont typeface="Wingdings" panose="05000000000000000000" pitchFamily="2" charset="2"/>
              <a:buChar char="§"/>
            </a:pPr>
            <a:r>
              <a:rPr lang="en-US" sz="2000" dirty="0"/>
              <a:t>Hardship withdrawals</a:t>
            </a:r>
          </a:p>
          <a:p>
            <a:pPr marL="932688" lvl="2" indent="-457200">
              <a:spcBef>
                <a:spcPts val="0"/>
              </a:spcBef>
              <a:spcAft>
                <a:spcPts val="600"/>
              </a:spcAft>
              <a:buFont typeface="Wingdings" panose="05000000000000000000" pitchFamily="2" charset="2"/>
              <a:buChar char="§"/>
            </a:pPr>
            <a:r>
              <a:rPr lang="en-US" sz="2000" dirty="0"/>
              <a:t>Distributions from pension-linked emergency savings accounts</a:t>
            </a:r>
          </a:p>
          <a:p>
            <a:pPr marL="932688" lvl="2">
              <a:spcBef>
                <a:spcPts val="0"/>
              </a:spcBef>
              <a:spcAft>
                <a:spcPts val="600"/>
              </a:spcAft>
              <a:buFont typeface="Wingdings" panose="05000000000000000000" pitchFamily="2" charset="2"/>
              <a:buChar char="§"/>
            </a:pPr>
            <a:r>
              <a:rPr lang="en-US" sz="2000" dirty="0"/>
              <a:t>Distributions to victims of domestic abuse</a:t>
            </a:r>
          </a:p>
          <a:p>
            <a:pPr marL="475488" lvl="2" indent="0">
              <a:spcBef>
                <a:spcPts val="0"/>
              </a:spcBef>
              <a:spcAft>
                <a:spcPts val="600"/>
              </a:spcAft>
              <a:buNone/>
            </a:pPr>
            <a:endParaRPr lang="en-US" sz="2000" dirty="0"/>
          </a:p>
          <a:p>
            <a:pPr marL="932688" lvl="2" indent="-457200">
              <a:spcBef>
                <a:spcPts val="0"/>
              </a:spcBef>
              <a:spcAft>
                <a:spcPts val="600"/>
              </a:spcAft>
              <a:buFont typeface="Wingdings" panose="05000000000000000000" pitchFamily="2" charset="2"/>
              <a:buChar char="§"/>
            </a:pPr>
            <a:endParaRPr lang="en-US" sz="2000" dirty="0"/>
          </a:p>
          <a:p>
            <a:pPr marL="932688" lvl="2" indent="-457200">
              <a:spcBef>
                <a:spcPts val="0"/>
              </a:spcBef>
              <a:spcAft>
                <a:spcPts val="600"/>
              </a:spcAft>
              <a:buFont typeface="Wingdings" panose="05000000000000000000" pitchFamily="2" charset="2"/>
              <a:buChar char="§"/>
            </a:pPr>
            <a:endParaRPr lang="en-US" sz="2000" dirty="0"/>
          </a:p>
          <a:p>
            <a:endParaRPr lang="en-US" dirty="0"/>
          </a:p>
        </p:txBody>
      </p:sp>
    </p:spTree>
    <p:extLst>
      <p:ext uri="{BB962C8B-B14F-4D97-AF65-F5344CB8AC3E}">
        <p14:creationId xmlns:p14="http://schemas.microsoft.com/office/powerpoint/2010/main" val="1608136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8925" y="230675"/>
            <a:ext cx="7655263" cy="835660"/>
          </a:xfrm>
        </p:spPr>
        <p:txBody>
          <a:bodyPr>
            <a:normAutofit/>
          </a:bodyPr>
          <a:lstStyle/>
          <a:p>
            <a:r>
              <a:rPr lang="en-US" sz="3200" dirty="0">
                <a:solidFill>
                  <a:schemeClr val="accent1"/>
                </a:solidFill>
              </a:rPr>
              <a:t>Secure 2.0 Highlights</a:t>
            </a:r>
            <a:endParaRPr lang="en-US" sz="32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49</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20133" y="1164535"/>
            <a:ext cx="3648756" cy="430887"/>
          </a:xfrm>
          <a:prstGeom prst="rect">
            <a:avLst/>
          </a:prstGeom>
          <a:noFill/>
        </p:spPr>
        <p:txBody>
          <a:bodyPr wrap="none" rtlCol="0">
            <a:spAutoFit/>
          </a:bodyPr>
          <a:lstStyle/>
          <a:p>
            <a:r>
              <a:rPr lang="en-US" sz="2200" b="1" dirty="0">
                <a:solidFill>
                  <a:schemeClr val="accent6"/>
                </a:solidFill>
              </a:rPr>
              <a:t>Distribution Rule Changes</a:t>
            </a:r>
          </a:p>
        </p:txBody>
      </p:sp>
      <p:sp>
        <p:nvSpPr>
          <p:cNvPr id="7" name="Picture Placeholder 6">
            <a:extLst>
              <a:ext uri="{FF2B5EF4-FFF2-40B4-BE49-F238E27FC236}">
                <a16:creationId xmlns:a16="http://schemas.microsoft.com/office/drawing/2014/main" id="{B4ED410A-2190-B015-A269-BBEF6252C3A0}"/>
              </a:ext>
            </a:extLst>
          </p:cNvPr>
          <p:cNvSpPr>
            <a:spLocks noGrp="1"/>
          </p:cNvSpPr>
          <p:nvPr>
            <p:ph type="pic" sz="quarter" idx="11"/>
          </p:nvPr>
        </p:nvSpPr>
        <p:spPr/>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616173"/>
            <a:ext cx="8006444" cy="4934952"/>
          </a:xfrm>
        </p:spPr>
        <p:txBody>
          <a:bodyPr>
            <a:noAutofit/>
          </a:bodyPr>
          <a:lstStyle/>
          <a:p>
            <a:pPr marL="749808" lvl="1" indent="-457200">
              <a:spcBef>
                <a:spcPts val="0"/>
              </a:spcBef>
              <a:spcAft>
                <a:spcPts val="600"/>
              </a:spcAft>
              <a:buFont typeface="Wingdings" panose="05000000000000000000" pitchFamily="2" charset="2"/>
              <a:buChar char="§"/>
            </a:pPr>
            <a:r>
              <a:rPr lang="en-US" sz="2000" dirty="0"/>
              <a:t>Includes:  </a:t>
            </a:r>
            <a:r>
              <a:rPr lang="en-US" sz="2000" i="1" dirty="0"/>
              <a:t>(continue)</a:t>
            </a:r>
          </a:p>
          <a:p>
            <a:pPr marL="932688" lvl="2" indent="-457200">
              <a:spcBef>
                <a:spcPts val="0"/>
              </a:spcBef>
              <a:spcAft>
                <a:spcPts val="600"/>
              </a:spcAft>
              <a:buFont typeface="Wingdings" panose="05000000000000000000" pitchFamily="2" charset="2"/>
              <a:buChar char="§"/>
            </a:pPr>
            <a:r>
              <a:rPr lang="en-US" sz="2000" dirty="0"/>
              <a:t>Distributions to individuals with a terminal illness</a:t>
            </a:r>
          </a:p>
          <a:p>
            <a:pPr marL="932688" lvl="2" indent="-457200">
              <a:spcBef>
                <a:spcPts val="0"/>
              </a:spcBef>
              <a:spcAft>
                <a:spcPts val="600"/>
              </a:spcAft>
              <a:buFont typeface="Wingdings" panose="05000000000000000000" pitchFamily="2" charset="2"/>
              <a:buChar char="§"/>
            </a:pPr>
            <a:r>
              <a:rPr lang="en-US" sz="2000" dirty="0"/>
              <a:t>Distributions to qualified public safety employees from governmental plans</a:t>
            </a:r>
          </a:p>
          <a:p>
            <a:pPr marL="932688" lvl="2" indent="-457200">
              <a:spcBef>
                <a:spcPts val="0"/>
              </a:spcBef>
              <a:spcAft>
                <a:spcPts val="600"/>
              </a:spcAft>
              <a:buFont typeface="Wingdings" panose="05000000000000000000" pitchFamily="2" charset="2"/>
              <a:buChar char="§"/>
            </a:pPr>
            <a:r>
              <a:rPr lang="en-US" sz="2000" dirty="0"/>
              <a:t>Distributions to forensic security employees providing for the care, custody and control of forensic patients</a:t>
            </a:r>
          </a:p>
          <a:p>
            <a:pPr marL="932688" lvl="2" indent="-457200">
              <a:spcBef>
                <a:spcPts val="0"/>
              </a:spcBef>
              <a:spcAft>
                <a:spcPts val="600"/>
              </a:spcAft>
              <a:buFont typeface="Wingdings" panose="05000000000000000000" pitchFamily="2" charset="2"/>
              <a:buChar char="§"/>
            </a:pPr>
            <a:r>
              <a:rPr lang="en-US" sz="2000" dirty="0"/>
              <a:t>Distributions and loan relief for qualified disaster recovery expenses</a:t>
            </a:r>
          </a:p>
          <a:p>
            <a:pPr marL="932688" lvl="2" indent="-457200">
              <a:spcBef>
                <a:spcPts val="0"/>
              </a:spcBef>
              <a:spcAft>
                <a:spcPts val="600"/>
              </a:spcAft>
              <a:buFont typeface="Wingdings" panose="05000000000000000000" pitchFamily="2" charset="2"/>
              <a:buChar char="§"/>
            </a:pPr>
            <a:r>
              <a:rPr lang="en-US" sz="2000" dirty="0"/>
              <a:t>Cost of qualifying long-term care </a:t>
            </a:r>
            <a:br>
              <a:rPr lang="en-US" sz="2000" dirty="0"/>
            </a:br>
            <a:r>
              <a:rPr lang="en-US" sz="2000" dirty="0"/>
              <a:t>insurance or coverage</a:t>
            </a:r>
          </a:p>
          <a:p>
            <a:pPr marL="109728" indent="-457200">
              <a:spcBef>
                <a:spcPts val="0"/>
              </a:spcBef>
              <a:spcAft>
                <a:spcPts val="600"/>
              </a:spcAft>
              <a:buFont typeface="Wingdings" panose="05000000000000000000" pitchFamily="2" charset="2"/>
              <a:buChar char="§"/>
            </a:pPr>
            <a:r>
              <a:rPr lang="en-US" sz="2000" dirty="0"/>
              <a:t>Repayment period for qualified birth or adoption expenses limited to 3 years (effective immediately)</a:t>
            </a:r>
          </a:p>
          <a:p>
            <a:pPr marL="932688" lvl="2">
              <a:spcBef>
                <a:spcPts val="0"/>
              </a:spcBef>
              <a:spcAft>
                <a:spcPts val="600"/>
              </a:spcAft>
              <a:buFont typeface="Wingdings" panose="05000000000000000000" pitchFamily="2" charset="2"/>
              <a:buChar char="§"/>
            </a:pPr>
            <a:r>
              <a:rPr lang="en-US" sz="2000" dirty="0"/>
              <a:t>Any such distributions made prior to December 29, 2022 must be repaid by December 31, 2025</a:t>
            </a:r>
          </a:p>
          <a:p>
            <a:pPr marL="475488" lvl="2" indent="0">
              <a:spcBef>
                <a:spcPts val="0"/>
              </a:spcBef>
              <a:spcAft>
                <a:spcPts val="600"/>
              </a:spcAft>
              <a:buNone/>
            </a:pPr>
            <a:endParaRPr lang="en-US" sz="2000" dirty="0"/>
          </a:p>
          <a:p>
            <a:pPr marL="932688" lvl="2" indent="-457200">
              <a:spcBef>
                <a:spcPts val="0"/>
              </a:spcBef>
              <a:spcAft>
                <a:spcPts val="600"/>
              </a:spcAft>
              <a:buFont typeface="Wingdings" panose="05000000000000000000" pitchFamily="2" charset="2"/>
              <a:buChar char="§"/>
            </a:pPr>
            <a:endParaRPr lang="en-US" sz="2000" dirty="0"/>
          </a:p>
          <a:p>
            <a:pPr marL="932688" lvl="2" indent="-457200">
              <a:spcBef>
                <a:spcPts val="0"/>
              </a:spcBef>
              <a:spcAft>
                <a:spcPts val="600"/>
              </a:spcAft>
              <a:buFont typeface="Wingdings" panose="05000000000000000000" pitchFamily="2" charset="2"/>
              <a:buChar char="§"/>
            </a:pPr>
            <a:endParaRPr lang="en-US" sz="2000" dirty="0"/>
          </a:p>
          <a:p>
            <a:endParaRPr lang="en-US" dirty="0"/>
          </a:p>
        </p:txBody>
      </p:sp>
    </p:spTree>
    <p:extLst>
      <p:ext uri="{BB962C8B-B14F-4D97-AF65-F5344CB8AC3E}">
        <p14:creationId xmlns:p14="http://schemas.microsoft.com/office/powerpoint/2010/main" val="32052676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3927566" y="534680"/>
            <a:ext cx="4966725" cy="884546"/>
          </a:xfrm>
        </p:spPr>
        <p:txBody>
          <a:bodyPr>
            <a:normAutofit fontScale="90000"/>
          </a:bodyPr>
          <a:lstStyle/>
          <a:p>
            <a:r>
              <a:rPr lang="en-US" dirty="0"/>
              <a:t>2024 Affordable Care Act Updates</a:t>
            </a:r>
          </a:p>
        </p:txBody>
      </p:sp>
      <p:sp>
        <p:nvSpPr>
          <p:cNvPr id="4" name="Subtitle 3">
            <a:extLst>
              <a:ext uri="{FF2B5EF4-FFF2-40B4-BE49-F238E27FC236}">
                <a16:creationId xmlns:a16="http://schemas.microsoft.com/office/drawing/2014/main" id="{81944E27-3A33-AC8C-357D-C1F2123282F8}"/>
              </a:ext>
            </a:extLst>
          </p:cNvPr>
          <p:cNvSpPr>
            <a:spLocks noGrp="1"/>
          </p:cNvSpPr>
          <p:nvPr>
            <p:ph type="subTitle" idx="1"/>
          </p:nvPr>
        </p:nvSpPr>
        <p:spPr>
          <a:xfrm>
            <a:off x="4595053" y="1421828"/>
            <a:ext cx="4529897" cy="763899"/>
          </a:xfrm>
        </p:spPr>
        <p:txBody>
          <a:bodyPr/>
          <a:lstStyle/>
          <a:p>
            <a:endParaRPr lang="en-US"/>
          </a:p>
        </p:txBody>
      </p:sp>
      <p:pic>
        <p:nvPicPr>
          <p:cNvPr id="11" name="Picture Placeholder 10" descr="A person with his hand on his chin">
            <a:extLst>
              <a:ext uri="{FF2B5EF4-FFF2-40B4-BE49-F238E27FC236}">
                <a16:creationId xmlns:a16="http://schemas.microsoft.com/office/drawing/2014/main" id="{8FB04EF3-CC57-2C94-49E0-6F49EAA52171}"/>
              </a:ext>
            </a:extLst>
          </p:cNvPr>
          <p:cNvPicPr>
            <a:picLocks noGrp="1" noChangeAspect="1"/>
          </p:cNvPicPr>
          <p:nvPr>
            <p:ph type="pic" sz="quarter" idx="11"/>
          </p:nvPr>
        </p:nvPicPr>
        <p:blipFill rotWithShape="1">
          <a:blip r:embed="rId3"/>
          <a:srcRect l="12632" r="12632"/>
          <a:stretch/>
        </p:blipFill>
        <p:spPr/>
      </p:pic>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3629025" y="1491966"/>
            <a:ext cx="5265265" cy="4940867"/>
          </a:xfrm>
        </p:spPr>
        <p:txBody>
          <a:bodyPr>
            <a:noAutofit/>
          </a:bodyPr>
          <a:lstStyle/>
          <a:p>
            <a:pPr>
              <a:spcBef>
                <a:spcPts val="1200"/>
              </a:spcBef>
              <a:spcAft>
                <a:spcPts val="0"/>
              </a:spcAft>
            </a:pPr>
            <a:r>
              <a:rPr lang="en-US" sz="1900" kern="800" dirty="0"/>
              <a:t>In 2024, the employer mandate still requires employers with 50 or more FTEs </a:t>
            </a:r>
            <a:br>
              <a:rPr lang="en-US" sz="1900" kern="800" dirty="0"/>
            </a:br>
            <a:r>
              <a:rPr lang="en-US" sz="1900" kern="800" dirty="0"/>
              <a:t>to provide affordable, minimum value coverage [also referred to as “Minimum Essential Coverage” or (MEC)] to at least </a:t>
            </a:r>
            <a:r>
              <a:rPr lang="en-US" sz="1900" b="1" kern="800" dirty="0"/>
              <a:t>95% </a:t>
            </a:r>
            <a:r>
              <a:rPr lang="en-US" sz="1900" kern="800" dirty="0"/>
              <a:t>(unchanged) of their full-time employees (and dependents up to </a:t>
            </a:r>
            <a:br>
              <a:rPr lang="en-US" sz="1900" kern="800" dirty="0"/>
            </a:br>
            <a:r>
              <a:rPr lang="en-US" sz="1900" kern="800" dirty="0"/>
              <a:t>age 26)</a:t>
            </a:r>
          </a:p>
          <a:p>
            <a:pPr>
              <a:spcBef>
                <a:spcPts val="1200"/>
              </a:spcBef>
              <a:spcAft>
                <a:spcPts val="0"/>
              </a:spcAft>
            </a:pPr>
            <a:r>
              <a:rPr lang="en-US" sz="1900" kern="800" dirty="0"/>
              <a:t>In order for a plan to qualify as “minimal value” for 2024  the plan must cover the cost of at least </a:t>
            </a:r>
            <a:r>
              <a:rPr lang="en-US" sz="1900" b="1" kern="800" dirty="0"/>
              <a:t>60% </a:t>
            </a:r>
            <a:r>
              <a:rPr lang="en-US" sz="1900" kern="800" dirty="0"/>
              <a:t>of covered health services provided by the plan (unchanged from 2023)</a:t>
            </a:r>
          </a:p>
          <a:p>
            <a:pPr>
              <a:spcBef>
                <a:spcPts val="1200"/>
              </a:spcBef>
              <a:spcAft>
                <a:spcPts val="0"/>
              </a:spcAft>
            </a:pPr>
            <a:endParaRPr lang="en-US" sz="2000" dirty="0"/>
          </a:p>
          <a:p>
            <a:pPr>
              <a:spcAft>
                <a:spcPts val="0"/>
              </a:spcAft>
            </a:pPr>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1405081" y="1"/>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1974190"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spTree>
    <p:extLst>
      <p:ext uri="{BB962C8B-B14F-4D97-AF65-F5344CB8AC3E}">
        <p14:creationId xmlns:p14="http://schemas.microsoft.com/office/powerpoint/2010/main" val="21087431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8925" y="230675"/>
            <a:ext cx="7655263" cy="835660"/>
          </a:xfrm>
        </p:spPr>
        <p:txBody>
          <a:bodyPr>
            <a:normAutofit/>
          </a:bodyPr>
          <a:lstStyle/>
          <a:p>
            <a:r>
              <a:rPr lang="en-US" sz="3200" dirty="0">
                <a:solidFill>
                  <a:schemeClr val="accent1"/>
                </a:solidFill>
              </a:rPr>
              <a:t>Secure 2.0 Highlights</a:t>
            </a:r>
            <a:endParaRPr lang="en-US" sz="32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50</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20133" y="1164535"/>
            <a:ext cx="2773516" cy="430887"/>
          </a:xfrm>
          <a:prstGeom prst="rect">
            <a:avLst/>
          </a:prstGeom>
          <a:noFill/>
        </p:spPr>
        <p:txBody>
          <a:bodyPr wrap="none" rtlCol="0">
            <a:spAutoFit/>
          </a:bodyPr>
          <a:lstStyle/>
          <a:p>
            <a:r>
              <a:rPr lang="en-US" sz="2200" b="1" dirty="0">
                <a:solidFill>
                  <a:schemeClr val="accent6"/>
                </a:solidFill>
              </a:rPr>
              <a:t>RMD Rule Changes</a:t>
            </a:r>
          </a:p>
        </p:txBody>
      </p:sp>
      <p:sp>
        <p:nvSpPr>
          <p:cNvPr id="7" name="Picture Placeholder 6">
            <a:extLst>
              <a:ext uri="{FF2B5EF4-FFF2-40B4-BE49-F238E27FC236}">
                <a16:creationId xmlns:a16="http://schemas.microsoft.com/office/drawing/2014/main" id="{B4ED410A-2190-B015-A269-BBEF6252C3A0}"/>
              </a:ext>
            </a:extLst>
          </p:cNvPr>
          <p:cNvSpPr>
            <a:spLocks noGrp="1"/>
          </p:cNvSpPr>
          <p:nvPr>
            <p:ph type="pic" sz="quarter" idx="11"/>
          </p:nvPr>
        </p:nvSpPr>
        <p:spPr/>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399" y="1616173"/>
            <a:ext cx="8467725" cy="4934952"/>
          </a:xfrm>
        </p:spPr>
        <p:txBody>
          <a:bodyPr>
            <a:noAutofit/>
          </a:bodyPr>
          <a:lstStyle/>
          <a:p>
            <a:pPr marL="457200" indent="-457200">
              <a:spcBef>
                <a:spcPts val="0"/>
              </a:spcBef>
              <a:spcAft>
                <a:spcPts val="600"/>
              </a:spcAft>
              <a:buFont typeface="Wingdings" panose="05000000000000000000" pitchFamily="2" charset="2"/>
              <a:buChar char="§"/>
            </a:pPr>
            <a:r>
              <a:rPr lang="en-US" sz="2000" dirty="0"/>
              <a:t>Required Beginning Date (RBD) age increased to 73 for those born between January 1, 1951 and December 31, 1959 or </a:t>
            </a:r>
            <a:br>
              <a:rPr lang="en-US" sz="2000" dirty="0"/>
            </a:br>
            <a:r>
              <a:rPr lang="en-US" sz="2000" dirty="0"/>
              <a:t>age 75 for those born in or after 1960</a:t>
            </a:r>
          </a:p>
          <a:p>
            <a:pPr marL="457200" indent="-457200">
              <a:spcBef>
                <a:spcPts val="0"/>
              </a:spcBef>
              <a:spcAft>
                <a:spcPts val="600"/>
              </a:spcAft>
              <a:buFont typeface="Wingdings" panose="05000000000000000000" pitchFamily="2" charset="2"/>
              <a:buChar char="§"/>
            </a:pPr>
            <a:r>
              <a:rPr lang="en-US" sz="2000" dirty="0"/>
              <a:t>Beginning in 2024, designated Roth accounts in defined contribution, 403(b) plans and eligible 457(b) plans are excluded from the RMD rules prior to the participant’s death</a:t>
            </a:r>
          </a:p>
          <a:p>
            <a:pPr marL="749808" lvl="1" indent="-457200">
              <a:spcBef>
                <a:spcPts val="0"/>
              </a:spcBef>
              <a:spcAft>
                <a:spcPts val="600"/>
              </a:spcAft>
              <a:buFont typeface="Wingdings" panose="05000000000000000000" pitchFamily="2" charset="2"/>
              <a:buChar char="§"/>
            </a:pPr>
            <a:r>
              <a:rPr lang="en-US" sz="2000" dirty="0"/>
              <a:t>Distributions required prior to 2024 but payable in 2024 are not covered</a:t>
            </a:r>
          </a:p>
          <a:p>
            <a:pPr marL="457200" indent="-457200">
              <a:spcBef>
                <a:spcPts val="0"/>
              </a:spcBef>
              <a:spcAft>
                <a:spcPts val="600"/>
              </a:spcAft>
              <a:buFont typeface="Wingdings" panose="05000000000000000000" pitchFamily="2" charset="2"/>
              <a:buChar char="§"/>
            </a:pPr>
            <a:r>
              <a:rPr lang="en-US" sz="2000" dirty="0"/>
              <a:t>Beginning in 2024, surviving spouses who are the sole beneficiary of a participant who dies before their RBD:</a:t>
            </a:r>
          </a:p>
          <a:p>
            <a:pPr marL="749808" lvl="1" indent="-457200">
              <a:spcBef>
                <a:spcPts val="0"/>
              </a:spcBef>
              <a:spcAft>
                <a:spcPts val="600"/>
              </a:spcAft>
              <a:buFont typeface="Wingdings" panose="05000000000000000000" pitchFamily="2" charset="2"/>
              <a:buChar char="§"/>
            </a:pPr>
            <a:r>
              <a:rPr lang="en-US" sz="2000" dirty="0"/>
              <a:t>Must elect to have these special rules apply instead of the SECURE 1.0 Act Eligible Designated Beneficiary Rules</a:t>
            </a:r>
          </a:p>
          <a:p>
            <a:pPr marL="749808" lvl="1" indent="-457200">
              <a:spcBef>
                <a:spcPts val="0"/>
              </a:spcBef>
              <a:spcAft>
                <a:spcPts val="600"/>
              </a:spcAft>
              <a:buFont typeface="Wingdings" panose="05000000000000000000" pitchFamily="2" charset="2"/>
              <a:buChar char="§"/>
            </a:pPr>
            <a:r>
              <a:rPr lang="en-US" sz="2000" dirty="0"/>
              <a:t>RMD amounts for the spouse will be determined as if the spouse were the participant (i.e., applying the Uniform Lifetime Table for life expectancy rather than the Single Life Table)</a:t>
            </a:r>
          </a:p>
          <a:p>
            <a:pPr marL="749808" lvl="1" indent="-457200">
              <a:spcBef>
                <a:spcPts val="0"/>
              </a:spcBef>
              <a:spcAft>
                <a:spcPts val="600"/>
              </a:spcAft>
              <a:buFont typeface="Wingdings" panose="05000000000000000000" pitchFamily="2" charset="2"/>
              <a:buChar char="§"/>
            </a:pPr>
            <a:endParaRPr lang="en-US" sz="2000" dirty="0"/>
          </a:p>
          <a:p>
            <a:pPr marL="475488" lvl="2" indent="0">
              <a:spcBef>
                <a:spcPts val="0"/>
              </a:spcBef>
              <a:spcAft>
                <a:spcPts val="600"/>
              </a:spcAft>
              <a:buNone/>
            </a:pPr>
            <a:endParaRPr lang="en-US" sz="2000" dirty="0"/>
          </a:p>
          <a:p>
            <a:pPr marL="932688" lvl="2" indent="-457200">
              <a:spcBef>
                <a:spcPts val="0"/>
              </a:spcBef>
              <a:spcAft>
                <a:spcPts val="600"/>
              </a:spcAft>
              <a:buFont typeface="Wingdings" panose="05000000000000000000" pitchFamily="2" charset="2"/>
              <a:buChar char="§"/>
            </a:pPr>
            <a:endParaRPr lang="en-US" sz="2000" dirty="0"/>
          </a:p>
          <a:p>
            <a:pPr marL="932688" lvl="2" indent="-457200">
              <a:spcBef>
                <a:spcPts val="0"/>
              </a:spcBef>
              <a:spcAft>
                <a:spcPts val="600"/>
              </a:spcAft>
              <a:buFont typeface="Wingdings" panose="05000000000000000000" pitchFamily="2" charset="2"/>
              <a:buChar char="§"/>
            </a:pPr>
            <a:endParaRPr lang="en-US" sz="2000" dirty="0"/>
          </a:p>
          <a:p>
            <a:endParaRPr lang="en-US" dirty="0"/>
          </a:p>
        </p:txBody>
      </p:sp>
    </p:spTree>
    <p:extLst>
      <p:ext uri="{BB962C8B-B14F-4D97-AF65-F5344CB8AC3E}">
        <p14:creationId xmlns:p14="http://schemas.microsoft.com/office/powerpoint/2010/main" val="177850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8925" y="230675"/>
            <a:ext cx="7655263" cy="835660"/>
          </a:xfrm>
        </p:spPr>
        <p:txBody>
          <a:bodyPr>
            <a:normAutofit/>
          </a:bodyPr>
          <a:lstStyle/>
          <a:p>
            <a:r>
              <a:rPr lang="en-US" sz="3200" dirty="0">
                <a:solidFill>
                  <a:schemeClr val="accent1"/>
                </a:solidFill>
              </a:rPr>
              <a:t>Secure 2.0 Highlights</a:t>
            </a:r>
            <a:endParaRPr lang="en-US" sz="32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51</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20133" y="1164535"/>
            <a:ext cx="2773516" cy="430887"/>
          </a:xfrm>
          <a:prstGeom prst="rect">
            <a:avLst/>
          </a:prstGeom>
          <a:noFill/>
        </p:spPr>
        <p:txBody>
          <a:bodyPr wrap="none" rtlCol="0">
            <a:spAutoFit/>
          </a:bodyPr>
          <a:lstStyle/>
          <a:p>
            <a:r>
              <a:rPr lang="en-US" sz="2200" b="1" dirty="0">
                <a:solidFill>
                  <a:schemeClr val="accent6"/>
                </a:solidFill>
              </a:rPr>
              <a:t>RMD Rule Changes</a:t>
            </a:r>
          </a:p>
        </p:txBody>
      </p:sp>
      <p:pic>
        <p:nvPicPr>
          <p:cNvPr id="10" name="Picture Placeholder 9" descr="A building with a dome and columns&#10;&#10;Description automatically generated">
            <a:extLst>
              <a:ext uri="{FF2B5EF4-FFF2-40B4-BE49-F238E27FC236}">
                <a16:creationId xmlns:a16="http://schemas.microsoft.com/office/drawing/2014/main" id="{073287F4-CBD9-4DD5-BBDE-945529492CC5}"/>
              </a:ext>
            </a:extLst>
          </p:cNvPr>
          <p:cNvPicPr>
            <a:picLocks noGrp="1" noChangeAspect="1"/>
          </p:cNvPicPr>
          <p:nvPr>
            <p:ph type="pic" sz="quarter" idx="11"/>
          </p:nvPr>
        </p:nvPicPr>
        <p:blipFill rotWithShape="1">
          <a:blip r:embed="rId3"/>
          <a:srcRect l="52774" r="19586"/>
          <a:stretch/>
        </p:blipFill>
        <p:spPr>
          <a:xfrm flipH="1">
            <a:off x="6301966" y="-32567"/>
            <a:ext cx="2858266" cy="6896774"/>
          </a:xfrm>
        </p:spPr>
      </p:pic>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399" y="1616173"/>
            <a:ext cx="7353301" cy="4934952"/>
          </a:xfrm>
        </p:spPr>
        <p:txBody>
          <a:bodyPr>
            <a:noAutofit/>
          </a:bodyPr>
          <a:lstStyle/>
          <a:p>
            <a:pPr marL="457200" indent="-457200">
              <a:spcBef>
                <a:spcPts val="0"/>
              </a:spcBef>
              <a:spcAft>
                <a:spcPts val="600"/>
              </a:spcAft>
              <a:buFont typeface="Wingdings" panose="05000000000000000000" pitchFamily="2" charset="2"/>
              <a:buChar char="§"/>
            </a:pPr>
            <a:r>
              <a:rPr lang="en-US" sz="2000" dirty="0"/>
              <a:t>Beginning in 2023, the RMD rules for defined contribution plans, 403(a) or 403(b) plans, eligible 457(b) plans and IRAs may be satisfied by a life annuity with a steady stream of payments</a:t>
            </a:r>
          </a:p>
          <a:p>
            <a:pPr marL="822960" lvl="1" indent="-457200">
              <a:spcBef>
                <a:spcPts val="0"/>
              </a:spcBef>
              <a:spcAft>
                <a:spcPts val="600"/>
              </a:spcAft>
              <a:buFont typeface="Wingdings" panose="05000000000000000000" pitchFamily="2" charset="2"/>
              <a:buChar char="§"/>
            </a:pPr>
            <a:r>
              <a:rPr lang="en-US" sz="2000" dirty="0"/>
              <a:t>Certain annuity features (cash-out windows, accelerated payments for 12-month periods and certain benefits that increase with time) will not cause an annuity to fail this requirement</a:t>
            </a:r>
          </a:p>
          <a:p>
            <a:pPr marL="822960" lvl="1" indent="-457200">
              <a:spcBef>
                <a:spcPts val="0"/>
              </a:spcBef>
              <a:spcAft>
                <a:spcPts val="600"/>
              </a:spcAft>
              <a:buFont typeface="Wingdings" panose="05000000000000000000" pitchFamily="2" charset="2"/>
              <a:buChar char="§"/>
            </a:pPr>
            <a:endParaRPr lang="en-US" sz="2000" dirty="0"/>
          </a:p>
          <a:p>
            <a:pPr marL="749808" lvl="1" indent="-457200">
              <a:spcBef>
                <a:spcPts val="0"/>
              </a:spcBef>
              <a:spcAft>
                <a:spcPts val="600"/>
              </a:spcAft>
              <a:buFont typeface="Wingdings" panose="05000000000000000000" pitchFamily="2" charset="2"/>
              <a:buChar char="§"/>
            </a:pPr>
            <a:endParaRPr lang="en-US" sz="2000" dirty="0"/>
          </a:p>
          <a:p>
            <a:pPr marL="475488" lvl="2" indent="0">
              <a:spcBef>
                <a:spcPts val="0"/>
              </a:spcBef>
              <a:spcAft>
                <a:spcPts val="600"/>
              </a:spcAft>
              <a:buNone/>
            </a:pPr>
            <a:endParaRPr lang="en-US" sz="2000" dirty="0"/>
          </a:p>
          <a:p>
            <a:pPr marL="932688" lvl="2" indent="-457200">
              <a:spcBef>
                <a:spcPts val="0"/>
              </a:spcBef>
              <a:spcAft>
                <a:spcPts val="600"/>
              </a:spcAft>
              <a:buFont typeface="Wingdings" panose="05000000000000000000" pitchFamily="2" charset="2"/>
              <a:buChar char="§"/>
            </a:pPr>
            <a:endParaRPr lang="en-US" sz="2000" dirty="0"/>
          </a:p>
          <a:p>
            <a:pPr marL="932688" lvl="2" indent="-457200">
              <a:spcBef>
                <a:spcPts val="0"/>
              </a:spcBef>
              <a:spcAft>
                <a:spcPts val="600"/>
              </a:spcAft>
              <a:buFont typeface="Wingdings" panose="05000000000000000000" pitchFamily="2" charset="2"/>
              <a:buChar char="§"/>
            </a:pPr>
            <a:endParaRPr lang="en-US" sz="2000" dirty="0"/>
          </a:p>
          <a:p>
            <a:endParaRPr lang="en-US" dirty="0"/>
          </a:p>
        </p:txBody>
      </p:sp>
      <p:sp>
        <p:nvSpPr>
          <p:cNvPr id="8" name="TextBox 7">
            <a:extLst>
              <a:ext uri="{FF2B5EF4-FFF2-40B4-BE49-F238E27FC236}">
                <a16:creationId xmlns:a16="http://schemas.microsoft.com/office/drawing/2014/main" id="{2E745333-889E-0D11-33A3-32868FCB0674}"/>
              </a:ext>
            </a:extLst>
          </p:cNvPr>
          <p:cNvSpPr txBox="1"/>
          <p:nvPr/>
        </p:nvSpPr>
        <p:spPr>
          <a:xfrm>
            <a:off x="420133" y="4256812"/>
            <a:ext cx="6275942" cy="1938992"/>
          </a:xfrm>
          <a:prstGeom prst="rect">
            <a:avLst/>
          </a:prstGeom>
          <a:noFill/>
        </p:spPr>
        <p:txBody>
          <a:bodyPr wrap="square">
            <a:spAutoFit/>
          </a:bodyPr>
          <a:lstStyle/>
          <a:p>
            <a:pPr marL="822960" lvl="1" indent="-457200">
              <a:spcBef>
                <a:spcPts val="0"/>
              </a:spcBef>
              <a:spcAft>
                <a:spcPts val="600"/>
              </a:spcAft>
              <a:buFont typeface="Wingdings" panose="05000000000000000000" pitchFamily="2" charset="2"/>
              <a:buChar char="§"/>
            </a:pPr>
            <a:r>
              <a:rPr lang="en-US" sz="2000" dirty="0"/>
              <a:t>For partial annuitization of account plan benefits, an election is allowed to determine RMD amounts for a year to take into account annuities purchase (and distributions taken from them) during the relevant year</a:t>
            </a:r>
          </a:p>
        </p:txBody>
      </p:sp>
    </p:spTree>
    <p:extLst>
      <p:ext uri="{BB962C8B-B14F-4D97-AF65-F5344CB8AC3E}">
        <p14:creationId xmlns:p14="http://schemas.microsoft.com/office/powerpoint/2010/main" val="2711909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8925" y="230675"/>
            <a:ext cx="7655263" cy="835660"/>
          </a:xfrm>
        </p:spPr>
        <p:txBody>
          <a:bodyPr>
            <a:normAutofit/>
          </a:bodyPr>
          <a:lstStyle/>
          <a:p>
            <a:r>
              <a:rPr lang="en-US" sz="3200" dirty="0">
                <a:solidFill>
                  <a:schemeClr val="accent1"/>
                </a:solidFill>
              </a:rPr>
              <a:t>Secure 2.0 Highlights</a:t>
            </a:r>
            <a:endParaRPr lang="en-US" sz="3200"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52</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20133" y="1164535"/>
            <a:ext cx="2773516" cy="430887"/>
          </a:xfrm>
          <a:prstGeom prst="rect">
            <a:avLst/>
          </a:prstGeom>
          <a:noFill/>
        </p:spPr>
        <p:txBody>
          <a:bodyPr wrap="none" rtlCol="0">
            <a:spAutoFit/>
          </a:bodyPr>
          <a:lstStyle/>
          <a:p>
            <a:r>
              <a:rPr lang="en-US" sz="2200" b="1" dirty="0">
                <a:solidFill>
                  <a:schemeClr val="accent6"/>
                </a:solidFill>
              </a:rPr>
              <a:t>RMD Rule Changes</a:t>
            </a:r>
          </a:p>
        </p:txBody>
      </p:sp>
      <p:sp>
        <p:nvSpPr>
          <p:cNvPr id="7" name="Picture Placeholder 6">
            <a:extLst>
              <a:ext uri="{FF2B5EF4-FFF2-40B4-BE49-F238E27FC236}">
                <a16:creationId xmlns:a16="http://schemas.microsoft.com/office/drawing/2014/main" id="{B4ED410A-2190-B015-A269-BBEF6252C3A0}"/>
              </a:ext>
            </a:extLst>
          </p:cNvPr>
          <p:cNvSpPr>
            <a:spLocks noGrp="1"/>
          </p:cNvSpPr>
          <p:nvPr>
            <p:ph type="pic" sz="quarter" idx="11"/>
          </p:nvPr>
        </p:nvSpPr>
        <p:spPr/>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399" y="1616173"/>
            <a:ext cx="8467725" cy="4934952"/>
          </a:xfrm>
        </p:spPr>
        <p:txBody>
          <a:bodyPr>
            <a:noAutofit/>
          </a:bodyPr>
          <a:lstStyle/>
          <a:p>
            <a:pPr marL="457200" indent="-457200">
              <a:spcBef>
                <a:spcPts val="0"/>
              </a:spcBef>
              <a:spcAft>
                <a:spcPts val="600"/>
              </a:spcAft>
              <a:buFont typeface="Wingdings" panose="05000000000000000000" pitchFamily="2" charset="2"/>
              <a:buChar char="§"/>
            </a:pPr>
            <a:r>
              <a:rPr lang="en-US" sz="2000" dirty="0"/>
              <a:t>Beginning in 2023, the RMD rules for defined contribution plans, 403(a) or 403(b) plans, eligible 457(b) plans and IRAs may be satisfied by a life annuity with a steady stream of payments</a:t>
            </a:r>
            <a:br>
              <a:rPr lang="en-US" sz="2000" dirty="0"/>
            </a:br>
            <a:r>
              <a:rPr lang="en-US" sz="1800" dirty="0"/>
              <a:t>(</a:t>
            </a:r>
            <a:r>
              <a:rPr lang="en-US" sz="1800" i="1" dirty="0"/>
              <a:t>continued)</a:t>
            </a:r>
          </a:p>
          <a:p>
            <a:pPr marL="822960" lvl="1" indent="-457200">
              <a:spcBef>
                <a:spcPts val="0"/>
              </a:spcBef>
              <a:spcAft>
                <a:spcPts val="600"/>
              </a:spcAft>
              <a:buFont typeface="Wingdings" panose="05000000000000000000" pitchFamily="2" charset="2"/>
              <a:buChar char="§"/>
            </a:pPr>
            <a:r>
              <a:rPr lang="en-US" sz="2000" dirty="0"/>
              <a:t>Loosening the requirements for Qualifying Longevity Annuity contracts (QLACS) whose cost many be disregarded for determining RMDs by:</a:t>
            </a:r>
          </a:p>
          <a:p>
            <a:pPr marL="1280160" lvl="2">
              <a:spcBef>
                <a:spcPts val="0"/>
              </a:spcBef>
              <a:spcAft>
                <a:spcPts val="600"/>
              </a:spcAft>
              <a:buFont typeface="Wingdings" panose="05000000000000000000" pitchFamily="2" charset="2"/>
              <a:buChar char="§"/>
            </a:pPr>
            <a:r>
              <a:rPr lang="en-US" sz="2000" dirty="0"/>
              <a:t>Eliminating  the limit on QLAC purchases at 25% of the individual account level and raising the dollar cap from $125,000 to $200,000 (indexed for inflation)</a:t>
            </a:r>
          </a:p>
          <a:p>
            <a:pPr marL="1280160" lvl="2">
              <a:spcBef>
                <a:spcPts val="0"/>
              </a:spcBef>
              <a:spcAft>
                <a:spcPts val="600"/>
              </a:spcAft>
              <a:buFont typeface="Wingdings" panose="05000000000000000000" pitchFamily="2" charset="2"/>
              <a:buChar char="§"/>
            </a:pPr>
            <a:r>
              <a:rPr lang="en-US" sz="2000" dirty="0"/>
              <a:t>Modifying the treatment for divorced beneficiaries</a:t>
            </a:r>
          </a:p>
          <a:p>
            <a:pPr marL="1280160" lvl="2">
              <a:spcBef>
                <a:spcPts val="0"/>
              </a:spcBef>
              <a:spcAft>
                <a:spcPts val="600"/>
              </a:spcAft>
              <a:buFont typeface="Wingdings" panose="05000000000000000000" pitchFamily="2" charset="2"/>
              <a:buChar char="§"/>
            </a:pPr>
            <a:r>
              <a:rPr lang="en-US" sz="2000" dirty="0"/>
              <a:t>Allowing for a 90-day recission period</a:t>
            </a:r>
          </a:p>
          <a:p>
            <a:pPr marL="457200" indent="-457200">
              <a:spcBef>
                <a:spcPts val="0"/>
              </a:spcBef>
              <a:spcAft>
                <a:spcPts val="600"/>
              </a:spcAft>
              <a:buFont typeface="Wingdings" panose="05000000000000000000" pitchFamily="2" charset="2"/>
              <a:buChar char="§"/>
            </a:pPr>
            <a:r>
              <a:rPr lang="en-US" sz="2000" dirty="0"/>
              <a:t>This excise tax for RMD failures is reduced from 50% to 25% and may be further reduced to 10% if a return reflecting the excise tax is filled within a correction window.</a:t>
            </a:r>
          </a:p>
          <a:p>
            <a:pPr marL="822960" lvl="1" indent="-457200">
              <a:spcBef>
                <a:spcPts val="0"/>
              </a:spcBef>
              <a:spcAft>
                <a:spcPts val="600"/>
              </a:spcAft>
              <a:buFont typeface="Wingdings" panose="05000000000000000000" pitchFamily="2" charset="2"/>
              <a:buChar char="§"/>
            </a:pPr>
            <a:endParaRPr lang="en-US" sz="2000" dirty="0"/>
          </a:p>
          <a:p>
            <a:pPr marL="749808" lvl="1" indent="-457200">
              <a:spcBef>
                <a:spcPts val="0"/>
              </a:spcBef>
              <a:spcAft>
                <a:spcPts val="600"/>
              </a:spcAft>
              <a:buFont typeface="Wingdings" panose="05000000000000000000" pitchFamily="2" charset="2"/>
              <a:buChar char="§"/>
            </a:pPr>
            <a:endParaRPr lang="en-US" sz="2000" dirty="0"/>
          </a:p>
          <a:p>
            <a:pPr marL="475488" lvl="2" indent="0">
              <a:spcBef>
                <a:spcPts val="0"/>
              </a:spcBef>
              <a:spcAft>
                <a:spcPts val="600"/>
              </a:spcAft>
              <a:buNone/>
            </a:pPr>
            <a:endParaRPr lang="en-US" sz="2000" dirty="0"/>
          </a:p>
          <a:p>
            <a:pPr marL="932688" lvl="2" indent="-457200">
              <a:spcBef>
                <a:spcPts val="0"/>
              </a:spcBef>
              <a:spcAft>
                <a:spcPts val="600"/>
              </a:spcAft>
              <a:buFont typeface="Wingdings" panose="05000000000000000000" pitchFamily="2" charset="2"/>
              <a:buChar char="§"/>
            </a:pPr>
            <a:endParaRPr lang="en-US" sz="2000" dirty="0"/>
          </a:p>
          <a:p>
            <a:pPr marL="932688" lvl="2" indent="-457200">
              <a:spcBef>
                <a:spcPts val="0"/>
              </a:spcBef>
              <a:spcAft>
                <a:spcPts val="600"/>
              </a:spcAft>
              <a:buFont typeface="Wingdings" panose="05000000000000000000" pitchFamily="2" charset="2"/>
              <a:buChar char="§"/>
            </a:pPr>
            <a:endParaRPr lang="en-US" sz="2000" dirty="0"/>
          </a:p>
          <a:p>
            <a:endParaRPr lang="en-US" dirty="0"/>
          </a:p>
        </p:txBody>
      </p:sp>
    </p:spTree>
    <p:extLst>
      <p:ext uri="{BB962C8B-B14F-4D97-AF65-F5344CB8AC3E}">
        <p14:creationId xmlns:p14="http://schemas.microsoft.com/office/powerpoint/2010/main" val="5582561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31025" y="120154"/>
            <a:ext cx="6701630" cy="949467"/>
          </a:xfrm>
        </p:spPr>
        <p:txBody>
          <a:bodyPr>
            <a:normAutofit/>
          </a:bodyPr>
          <a:lstStyle/>
          <a:p>
            <a:r>
              <a:rPr lang="en-US" dirty="0">
                <a:solidFill>
                  <a:schemeClr val="accent1"/>
                </a:solidFill>
              </a:rPr>
              <a:t>Secure 2.0 Highlights</a:t>
            </a:r>
            <a:endParaRPr lang="en-US" dirty="0"/>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630651"/>
            <a:ext cx="8178800" cy="4932073"/>
          </a:xfrm>
        </p:spPr>
        <p:txBody>
          <a:bodyPr>
            <a:noAutofit/>
          </a:bodyPr>
          <a:lstStyle/>
          <a:p>
            <a:pPr marL="749808" lvl="1" indent="-457200">
              <a:spcBef>
                <a:spcPts val="0"/>
              </a:spcBef>
              <a:spcAft>
                <a:spcPts val="600"/>
              </a:spcAft>
              <a:buFont typeface="Wingdings" panose="05000000000000000000" pitchFamily="2" charset="2"/>
              <a:buChar char="§"/>
            </a:pPr>
            <a:r>
              <a:rPr lang="en-US" sz="2000" dirty="0"/>
              <a:t>Notice Requirements</a:t>
            </a:r>
          </a:p>
          <a:p>
            <a:pPr marL="749808" lvl="1" indent="-457200">
              <a:spcBef>
                <a:spcPts val="0"/>
              </a:spcBef>
              <a:spcAft>
                <a:spcPts val="600"/>
              </a:spcAft>
              <a:buFont typeface="Wingdings" panose="05000000000000000000" pitchFamily="2" charset="2"/>
              <a:buChar char="§"/>
            </a:pPr>
            <a:r>
              <a:rPr lang="en-US" sz="2000" dirty="0"/>
              <a:t>Beginning in 2024, top-heavy tests may exclude employees not meeting the Code section 410(a)(1) requirements (other than paragraph (B)</a:t>
            </a:r>
          </a:p>
          <a:p>
            <a:pPr marL="749808" lvl="1" indent="-457200">
              <a:spcBef>
                <a:spcPts val="0"/>
              </a:spcBef>
              <a:spcAft>
                <a:spcPts val="600"/>
              </a:spcAft>
              <a:buFont typeface="Wingdings" panose="05000000000000000000" pitchFamily="2" charset="2"/>
              <a:buChar char="§"/>
            </a:pPr>
            <a:r>
              <a:rPr lang="en-US" sz="2000" dirty="0"/>
              <a:t>De minimis participation incentives allowed as long as plan assets are not used</a:t>
            </a:r>
          </a:p>
          <a:p>
            <a:pPr marL="749808" lvl="1" indent="-457200">
              <a:spcBef>
                <a:spcPts val="0"/>
              </a:spcBef>
              <a:spcAft>
                <a:spcPts val="600"/>
              </a:spcAft>
              <a:buFont typeface="Wingdings" panose="05000000000000000000" pitchFamily="2" charset="2"/>
              <a:buChar char="§"/>
            </a:pPr>
            <a:r>
              <a:rPr lang="en-US" sz="2000" dirty="0"/>
              <a:t>Greater flexibility for plan fiduciaries correcting overpayments</a:t>
            </a:r>
          </a:p>
          <a:p>
            <a:pPr marL="457200" indent="-457200">
              <a:spcBef>
                <a:spcPts val="0"/>
              </a:spcBef>
              <a:spcAft>
                <a:spcPts val="600"/>
              </a:spcAft>
              <a:buFont typeface="Wingdings" panose="05000000000000000000" pitchFamily="2" charset="2"/>
              <a:buChar char="§"/>
            </a:pPr>
            <a:r>
              <a:rPr lang="en-US" sz="2000" dirty="0"/>
              <a:t>Expansion of the Employee Plan Compliance Resolution System (EPCRS)</a:t>
            </a:r>
          </a:p>
          <a:p>
            <a:pPr marL="749808" lvl="1" indent="-457200">
              <a:spcBef>
                <a:spcPts val="0"/>
              </a:spcBef>
              <a:spcAft>
                <a:spcPts val="600"/>
              </a:spcAft>
              <a:buFont typeface="Wingdings" panose="05000000000000000000" pitchFamily="2" charset="2"/>
              <a:buChar char="§"/>
            </a:pPr>
            <a:r>
              <a:rPr lang="en-US" sz="2000" dirty="0"/>
              <a:t>Makes permanent a current temporary special correction method for certain elective deferral failures relating to automatic enrollment or automatic contribution escalation features</a:t>
            </a:r>
          </a:p>
          <a:p>
            <a:pPr marL="457200" indent="-457200">
              <a:spcBef>
                <a:spcPts val="0"/>
              </a:spcBef>
              <a:spcAft>
                <a:spcPts val="600"/>
              </a:spcAft>
              <a:buFont typeface="Wingdings" panose="05000000000000000000" pitchFamily="2" charset="2"/>
              <a:buChar char="§"/>
            </a:pPr>
            <a:endParaRPr lang="en-US" sz="2000" dirty="0"/>
          </a:p>
          <a:p>
            <a:endParaRPr lang="en-US"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53</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11975" y="1152757"/>
            <a:ext cx="5163593" cy="461665"/>
          </a:xfrm>
          <a:prstGeom prst="rect">
            <a:avLst/>
          </a:prstGeom>
          <a:noFill/>
        </p:spPr>
        <p:txBody>
          <a:bodyPr wrap="none" rtlCol="0">
            <a:spAutoFit/>
          </a:bodyPr>
          <a:lstStyle/>
          <a:p>
            <a:r>
              <a:rPr lang="en-US" sz="2400" b="1" dirty="0">
                <a:solidFill>
                  <a:schemeClr val="accent6"/>
                </a:solidFill>
              </a:rPr>
              <a:t>Plan Administrator Rules Changes</a:t>
            </a:r>
          </a:p>
        </p:txBody>
      </p:sp>
      <p:sp>
        <p:nvSpPr>
          <p:cNvPr id="8" name="Picture Placeholder 7">
            <a:extLst>
              <a:ext uri="{FF2B5EF4-FFF2-40B4-BE49-F238E27FC236}">
                <a16:creationId xmlns:a16="http://schemas.microsoft.com/office/drawing/2014/main" id="{F76F76BA-708E-6ED8-DF01-253C03287EDC}"/>
              </a:ext>
            </a:extLst>
          </p:cNvPr>
          <p:cNvSpPr>
            <a:spLocks noGrp="1"/>
          </p:cNvSpPr>
          <p:nvPr>
            <p:ph type="pic" sz="quarter" idx="11"/>
          </p:nvPr>
        </p:nvSpPr>
        <p:spPr/>
      </p:sp>
    </p:spTree>
    <p:extLst>
      <p:ext uri="{BB962C8B-B14F-4D97-AF65-F5344CB8AC3E}">
        <p14:creationId xmlns:p14="http://schemas.microsoft.com/office/powerpoint/2010/main" val="1850973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31025" y="120154"/>
            <a:ext cx="6701630" cy="949467"/>
          </a:xfrm>
        </p:spPr>
        <p:txBody>
          <a:bodyPr>
            <a:normAutofit/>
          </a:bodyPr>
          <a:lstStyle/>
          <a:p>
            <a:r>
              <a:rPr lang="en-US" dirty="0">
                <a:solidFill>
                  <a:schemeClr val="accent1"/>
                </a:solidFill>
              </a:rPr>
              <a:t>Secure 2.0 Highlights</a:t>
            </a:r>
            <a:endParaRPr lang="en-US" dirty="0"/>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630651"/>
            <a:ext cx="8006444" cy="4932073"/>
          </a:xfrm>
        </p:spPr>
        <p:txBody>
          <a:bodyPr>
            <a:noAutofit/>
          </a:bodyPr>
          <a:lstStyle/>
          <a:p>
            <a:pPr marL="749808" lvl="1" indent="-457200">
              <a:spcBef>
                <a:spcPts val="0"/>
              </a:spcBef>
              <a:spcAft>
                <a:spcPts val="600"/>
              </a:spcAft>
              <a:buFont typeface="Wingdings" panose="05000000000000000000" pitchFamily="2" charset="2"/>
              <a:buChar char="§"/>
            </a:pPr>
            <a:r>
              <a:rPr lang="en-US" sz="2000" dirty="0"/>
              <a:t>Eliminates the time limit for self-correcting eligible inadvertent failures (unless failure is first identified by the IRS or if an identified failure is not corrected in a reasonable amount of time</a:t>
            </a:r>
          </a:p>
          <a:p>
            <a:pPr marL="749808" lvl="1" indent="-457200">
              <a:spcBef>
                <a:spcPts val="0"/>
              </a:spcBef>
              <a:spcAft>
                <a:spcPts val="600"/>
              </a:spcAft>
              <a:buFont typeface="Wingdings" panose="05000000000000000000" pitchFamily="2" charset="2"/>
              <a:buChar char="§"/>
            </a:pPr>
            <a:r>
              <a:rPr lang="en-US" sz="2000" dirty="0"/>
              <a:t>Coordinates EPCRS with the DOL’s Voluntary Fiduciary Correction Program for applicable inadvertent failures involving plan loans</a:t>
            </a:r>
          </a:p>
          <a:p>
            <a:pPr marL="749808" lvl="1" indent="-457200">
              <a:spcBef>
                <a:spcPts val="0"/>
              </a:spcBef>
              <a:spcAft>
                <a:spcPts val="600"/>
              </a:spcAft>
              <a:buFont typeface="Wingdings" panose="05000000000000000000" pitchFamily="2" charset="2"/>
              <a:buChar char="§"/>
            </a:pPr>
            <a:r>
              <a:rPr lang="en-US" sz="2000" dirty="0"/>
              <a:t>EPCRS to be expanded to cover IRAs (at least for RMD failures and distributions from inherited IRAs wrongly assumed to be eligible for rollover)</a:t>
            </a:r>
          </a:p>
          <a:p>
            <a:pPr marL="457200" indent="-457200">
              <a:spcBef>
                <a:spcPts val="0"/>
              </a:spcBef>
              <a:spcAft>
                <a:spcPts val="600"/>
              </a:spcAft>
              <a:buFont typeface="Wingdings" panose="05000000000000000000" pitchFamily="2" charset="2"/>
              <a:buChar char="§"/>
            </a:pPr>
            <a:r>
              <a:rPr lang="en-US" sz="2000" dirty="0"/>
              <a:t>Benefit accrual increase amendment deadline extended to the sponsor’s tax filing date (including extensions)</a:t>
            </a:r>
          </a:p>
          <a:p>
            <a:pPr marL="457200" indent="-457200">
              <a:spcBef>
                <a:spcPts val="0"/>
              </a:spcBef>
              <a:spcAft>
                <a:spcPts val="600"/>
              </a:spcAft>
              <a:buFont typeface="Wingdings" panose="05000000000000000000" pitchFamily="2" charset="2"/>
              <a:buChar char="§"/>
            </a:pPr>
            <a:r>
              <a:rPr lang="en-US" sz="2000" dirty="0"/>
              <a:t>Relaxed disclosure rules for unenrolled participants</a:t>
            </a:r>
          </a:p>
          <a:p>
            <a:pPr marL="457200" indent="-457200">
              <a:spcBef>
                <a:spcPts val="0"/>
              </a:spcBef>
              <a:spcAft>
                <a:spcPts val="600"/>
              </a:spcAft>
              <a:buFont typeface="Wingdings" panose="05000000000000000000" pitchFamily="2" charset="2"/>
              <a:buChar char="§"/>
            </a:pPr>
            <a:endParaRPr lang="en-US" sz="2000" dirty="0"/>
          </a:p>
          <a:p>
            <a:endParaRPr lang="en-US" dirty="0"/>
          </a:p>
        </p:txBody>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54</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11975" y="1152757"/>
            <a:ext cx="5163593" cy="461665"/>
          </a:xfrm>
          <a:prstGeom prst="rect">
            <a:avLst/>
          </a:prstGeom>
          <a:noFill/>
        </p:spPr>
        <p:txBody>
          <a:bodyPr wrap="none" rtlCol="0">
            <a:spAutoFit/>
          </a:bodyPr>
          <a:lstStyle/>
          <a:p>
            <a:r>
              <a:rPr lang="en-US" sz="2400" b="1" dirty="0">
                <a:solidFill>
                  <a:schemeClr val="accent6"/>
                </a:solidFill>
              </a:rPr>
              <a:t>Plan Administrator Rules Changes</a:t>
            </a:r>
          </a:p>
        </p:txBody>
      </p:sp>
      <p:sp>
        <p:nvSpPr>
          <p:cNvPr id="8" name="Picture Placeholder 7">
            <a:extLst>
              <a:ext uri="{FF2B5EF4-FFF2-40B4-BE49-F238E27FC236}">
                <a16:creationId xmlns:a16="http://schemas.microsoft.com/office/drawing/2014/main" id="{F76F76BA-708E-6ED8-DF01-253C03287EDC}"/>
              </a:ext>
            </a:extLst>
          </p:cNvPr>
          <p:cNvSpPr>
            <a:spLocks noGrp="1"/>
          </p:cNvSpPr>
          <p:nvPr>
            <p:ph type="pic" sz="quarter" idx="11"/>
          </p:nvPr>
        </p:nvSpPr>
        <p:spPr/>
      </p:sp>
    </p:spTree>
    <p:extLst>
      <p:ext uri="{BB962C8B-B14F-4D97-AF65-F5344CB8AC3E}">
        <p14:creationId xmlns:p14="http://schemas.microsoft.com/office/powerpoint/2010/main" val="17809504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42498" y="202100"/>
            <a:ext cx="7942602" cy="949467"/>
          </a:xfrm>
        </p:spPr>
        <p:txBody>
          <a:bodyPr>
            <a:normAutofit/>
          </a:bodyPr>
          <a:lstStyle/>
          <a:p>
            <a:r>
              <a:rPr lang="en-US" dirty="0">
                <a:solidFill>
                  <a:schemeClr val="accent1"/>
                </a:solidFill>
              </a:rPr>
              <a:t>Secure 2.0 Highlights</a:t>
            </a:r>
            <a:endParaRPr lang="en-US" dirty="0"/>
          </a:p>
        </p:txBody>
      </p:sp>
      <p:sp>
        <p:nvSpPr>
          <p:cNvPr id="8" name="Picture Placeholder 7">
            <a:extLst>
              <a:ext uri="{FF2B5EF4-FFF2-40B4-BE49-F238E27FC236}">
                <a16:creationId xmlns:a16="http://schemas.microsoft.com/office/drawing/2014/main" id="{D001AB19-61C4-9964-C647-26CE725AF147}"/>
              </a:ext>
            </a:extLst>
          </p:cNvPr>
          <p:cNvSpPr>
            <a:spLocks noGrp="1"/>
          </p:cNvSpPr>
          <p:nvPr>
            <p:ph type="pic" sz="quarter" idx="11"/>
          </p:nvPr>
        </p:nvSpPr>
        <p:spPr/>
      </p:sp>
      <p:sp>
        <p:nvSpPr>
          <p:cNvPr id="6" name="Slide Number Placeholder 5">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fld id="{3A98EE3D-8CD1-4C3F-BD1C-C98C9596463C}" type="slidenum">
              <a:rPr lang="en-US" smtClean="0"/>
              <a:pPr/>
              <a:t>55</a:t>
            </a:fld>
            <a:endParaRPr lang="en-US" dirty="0"/>
          </a:p>
        </p:txBody>
      </p:sp>
      <p:sp>
        <p:nvSpPr>
          <p:cNvPr id="4" name="TextBox 3">
            <a:extLst>
              <a:ext uri="{FF2B5EF4-FFF2-40B4-BE49-F238E27FC236}">
                <a16:creationId xmlns:a16="http://schemas.microsoft.com/office/drawing/2014/main" id="{51330041-41A4-0ADC-6DE7-8D8FC1AAEDE2}"/>
              </a:ext>
            </a:extLst>
          </p:cNvPr>
          <p:cNvSpPr txBox="1"/>
          <p:nvPr/>
        </p:nvSpPr>
        <p:spPr>
          <a:xfrm>
            <a:off x="442498" y="1151567"/>
            <a:ext cx="4017446" cy="461665"/>
          </a:xfrm>
          <a:prstGeom prst="rect">
            <a:avLst/>
          </a:prstGeom>
          <a:noFill/>
        </p:spPr>
        <p:txBody>
          <a:bodyPr wrap="none" rtlCol="0">
            <a:spAutoFit/>
          </a:bodyPr>
          <a:lstStyle/>
          <a:p>
            <a:r>
              <a:rPr lang="en-US" sz="2400" b="1" dirty="0">
                <a:solidFill>
                  <a:schemeClr val="accent6"/>
                </a:solidFill>
              </a:rPr>
              <a:t>403(b) Plan Rule Changes</a:t>
            </a:r>
          </a:p>
        </p:txBody>
      </p:sp>
      <p:sp>
        <p:nvSpPr>
          <p:cNvPr id="3" name="Text Placeholder 2">
            <a:extLst>
              <a:ext uri="{FF2B5EF4-FFF2-40B4-BE49-F238E27FC236}">
                <a16:creationId xmlns:a16="http://schemas.microsoft.com/office/drawing/2014/main" id="{84485D52-89FB-5227-DA15-3BABC4DF027F}"/>
              </a:ext>
            </a:extLst>
          </p:cNvPr>
          <p:cNvSpPr>
            <a:spLocks noGrp="1"/>
          </p:cNvSpPr>
          <p:nvPr>
            <p:ph sz="quarter" idx="17"/>
          </p:nvPr>
        </p:nvSpPr>
        <p:spPr>
          <a:xfrm>
            <a:off x="533400" y="1713549"/>
            <a:ext cx="7942603" cy="4015244"/>
          </a:xfrm>
        </p:spPr>
        <p:txBody>
          <a:bodyPr>
            <a:noAutofit/>
          </a:bodyPr>
          <a:lstStyle/>
          <a:p>
            <a:pPr marL="749808" lvl="1" indent="-457200">
              <a:spcBef>
                <a:spcPts val="0"/>
              </a:spcBef>
              <a:spcAft>
                <a:spcPts val="600"/>
              </a:spcAft>
              <a:buFont typeface="Wingdings" panose="05000000000000000000" pitchFamily="2" charset="2"/>
              <a:buChar char="§"/>
            </a:pPr>
            <a:r>
              <a:rPr lang="en-US" sz="2000" dirty="0"/>
              <a:t>After 2023, new rules for multiple-employer 403(b) plans similar to those enacted by SECURE 1.0 for multiple-employer 401(k) plans</a:t>
            </a:r>
          </a:p>
          <a:p>
            <a:pPr marL="932688" lvl="2" indent="-457200">
              <a:spcBef>
                <a:spcPts val="0"/>
              </a:spcBef>
              <a:spcAft>
                <a:spcPts val="600"/>
              </a:spcAft>
              <a:buFont typeface="Wingdings" panose="05000000000000000000" pitchFamily="2" charset="2"/>
              <a:buChar char="§"/>
            </a:pPr>
            <a:r>
              <a:rPr lang="en-US" sz="2000" dirty="0"/>
              <a:t>Permits investments in group trusts that meet the requirements of Revenue Ruling 81-100 (or any successor guidance)</a:t>
            </a:r>
          </a:p>
          <a:p>
            <a:pPr marL="932688" lvl="2" indent="-457200">
              <a:spcBef>
                <a:spcPts val="0"/>
              </a:spcBef>
              <a:spcAft>
                <a:spcPts val="600"/>
              </a:spcAft>
              <a:buFont typeface="Wingdings" panose="05000000000000000000" pitchFamily="2" charset="2"/>
              <a:buChar char="§"/>
            </a:pPr>
            <a:r>
              <a:rPr lang="en-US" sz="2000" dirty="0"/>
              <a:t>Beginning in 2024, permits hardship withdrawals from elective deferrals, matching contributions and QNECs</a:t>
            </a:r>
          </a:p>
          <a:p>
            <a:pPr marL="1298448" lvl="4" indent="-457200">
              <a:spcBef>
                <a:spcPts val="0"/>
              </a:spcBef>
              <a:spcAft>
                <a:spcPts val="600"/>
              </a:spcAft>
              <a:buFont typeface="Wingdings" panose="05000000000000000000" pitchFamily="2" charset="2"/>
              <a:buChar char="§"/>
            </a:pPr>
            <a:r>
              <a:rPr lang="en-US" sz="2000" dirty="0"/>
              <a:t>Participants not required to take a plan loan (if available)</a:t>
            </a:r>
          </a:p>
          <a:p>
            <a:pPr marL="1298448" lvl="4" indent="-457200">
              <a:spcBef>
                <a:spcPts val="0"/>
              </a:spcBef>
              <a:spcAft>
                <a:spcPts val="600"/>
              </a:spcAft>
              <a:buFont typeface="Wingdings" panose="05000000000000000000" pitchFamily="2" charset="2"/>
              <a:buChar char="§"/>
            </a:pPr>
            <a:r>
              <a:rPr lang="en-US" sz="2000" dirty="0"/>
              <a:t>Participants may self-certify for eligibility</a:t>
            </a:r>
          </a:p>
          <a:p>
            <a:pPr marL="0" indent="0">
              <a:buNone/>
            </a:pPr>
            <a:endParaRPr lang="en-US" dirty="0"/>
          </a:p>
          <a:p>
            <a:endParaRPr lang="en-US" dirty="0"/>
          </a:p>
        </p:txBody>
      </p:sp>
    </p:spTree>
    <p:extLst>
      <p:ext uri="{BB962C8B-B14F-4D97-AF65-F5344CB8AC3E}">
        <p14:creationId xmlns:p14="http://schemas.microsoft.com/office/powerpoint/2010/main" val="35688238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3879145" y="3958918"/>
            <a:ext cx="5840413" cy="1303645"/>
          </a:xfrm>
        </p:spPr>
        <p:txBody>
          <a:bodyPr vert="horz" lIns="91440" tIns="45720" rIns="91440" bIns="45720" rtlCol="0" anchor="b">
            <a:normAutofit fontScale="90000"/>
          </a:bodyPr>
          <a:lstStyle/>
          <a:p>
            <a:r>
              <a:rPr lang="en-US" dirty="0"/>
              <a:t>Retirement Plan </a:t>
            </a:r>
            <a:br>
              <a:rPr lang="en-US" dirty="0"/>
            </a:br>
            <a:r>
              <a:rPr lang="en-US" dirty="0"/>
              <a:t>Required Minimum </a:t>
            </a:r>
            <a:br>
              <a:rPr lang="en-US" dirty="0"/>
            </a:br>
            <a:r>
              <a:rPr lang="en-US" dirty="0"/>
              <a:t>Distribution (RMD) </a:t>
            </a:r>
            <a:br>
              <a:rPr lang="en-US" dirty="0"/>
            </a:br>
            <a:r>
              <a:rPr lang="en-US" dirty="0"/>
              <a:t>Relief for Secure 2.0 Changes</a:t>
            </a:r>
          </a:p>
        </p:txBody>
      </p:sp>
      <p:sp>
        <p:nvSpPr>
          <p:cNvPr id="4" name="TextBox 3">
            <a:extLst>
              <a:ext uri="{FF2B5EF4-FFF2-40B4-BE49-F238E27FC236}">
                <a16:creationId xmlns:a16="http://schemas.microsoft.com/office/drawing/2014/main" id="{51330041-41A4-0ADC-6DE7-8D8FC1AAEDE2}"/>
              </a:ext>
            </a:extLst>
          </p:cNvPr>
          <p:cNvSpPr txBox="1"/>
          <p:nvPr/>
        </p:nvSpPr>
        <p:spPr>
          <a:xfrm>
            <a:off x="4602737" y="1764728"/>
            <a:ext cx="5542748" cy="763899"/>
          </a:xfrm>
          <a:prstGeom prst="rect">
            <a:avLst/>
          </a:prstGeom>
        </p:spPr>
        <p:txBody>
          <a:bodyPr vert="horz" lIns="91440" tIns="91440" rIns="91440" bIns="0" rtlCol="0">
            <a:normAutofit/>
          </a:bodyPr>
          <a:lstStyle/>
          <a:p>
            <a:pPr>
              <a:spcAft>
                <a:spcPts val="600"/>
              </a:spcAft>
              <a:buClr>
                <a:schemeClr val="accent1"/>
              </a:buClr>
              <a:buSzPct val="100000"/>
            </a:pPr>
            <a:endParaRPr lang="en-US" sz="2400" b="1" dirty="0">
              <a:solidFill>
                <a:schemeClr val="accent1"/>
              </a:solidFill>
            </a:endParaRPr>
          </a:p>
        </p:txBody>
      </p:sp>
      <p:pic>
        <p:nvPicPr>
          <p:cNvPr id="10" name="Picture Placeholder 9">
            <a:extLst>
              <a:ext uri="{FF2B5EF4-FFF2-40B4-BE49-F238E27FC236}">
                <a16:creationId xmlns:a16="http://schemas.microsoft.com/office/drawing/2014/main" id="{2ADA2A9F-C3BB-216F-26F0-2AF8C8C9FE3F}"/>
              </a:ext>
            </a:extLst>
          </p:cNvPr>
          <p:cNvPicPr>
            <a:picLocks noGrp="1" noChangeAspect="1"/>
          </p:cNvPicPr>
          <p:nvPr>
            <p:ph type="pic" sz="quarter" idx="11"/>
          </p:nvPr>
        </p:nvPicPr>
        <p:blipFill>
          <a:blip r:embed="rId3"/>
          <a:srcRect l="21604" r="21604"/>
          <a:stretch/>
        </p:blipFill>
        <p:spPr>
          <a:xfrm>
            <a:off x="-1524000" y="-1588"/>
            <a:ext cx="5840413" cy="6861176"/>
          </a:xfrm>
        </p:spPr>
      </p:pic>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294967295"/>
          </p:nvPr>
        </p:nvSpPr>
        <p:spPr>
          <a:xfrm>
            <a:off x="10048876" y="6291264"/>
            <a:ext cx="619125" cy="365125"/>
          </a:xfrm>
        </p:spPr>
        <p:txBody>
          <a:bodyPr/>
          <a:lstStyle/>
          <a:p>
            <a:pPr>
              <a:spcAft>
                <a:spcPts val="600"/>
              </a:spcAft>
            </a:pPr>
            <a:fld id="{3A98EE3D-8CD1-4C3F-BD1C-C98C9596463C}" type="slidenum">
              <a:rPr lang="en-US" smtClean="0"/>
              <a:pPr>
                <a:spcAft>
                  <a:spcPts val="600"/>
                </a:spcAft>
              </a:pPr>
              <a:t>56</a:t>
            </a:fld>
            <a:endParaRPr lang="en-US"/>
          </a:p>
        </p:txBody>
      </p:sp>
    </p:spTree>
    <p:extLst>
      <p:ext uri="{BB962C8B-B14F-4D97-AF65-F5344CB8AC3E}">
        <p14:creationId xmlns:p14="http://schemas.microsoft.com/office/powerpoint/2010/main" val="2317331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AB93A13-C860-A415-64DA-E4C726E3252E}"/>
              </a:ext>
            </a:extLst>
          </p:cNvPr>
          <p:cNvSpPr>
            <a:spLocks noGrp="1"/>
          </p:cNvSpPr>
          <p:nvPr>
            <p:ph type="body" sz="quarter" idx="16"/>
          </p:nvPr>
        </p:nvSpPr>
        <p:spPr>
          <a:xfrm>
            <a:off x="421029" y="1764728"/>
            <a:ext cx="5313021" cy="5162550"/>
          </a:xfrm>
        </p:spPr>
        <p:txBody>
          <a:bodyPr>
            <a:normAutofit/>
          </a:bodyPr>
          <a:lstStyle/>
          <a:p>
            <a:pPr>
              <a:lnSpc>
                <a:spcPct val="120000"/>
              </a:lnSpc>
              <a:spcBef>
                <a:spcPts val="0"/>
              </a:spcBef>
              <a:spcAft>
                <a:spcPts val="0"/>
              </a:spcAft>
            </a:pPr>
            <a:r>
              <a:rPr lang="en-US" sz="2000" dirty="0"/>
              <a:t>The Internal Revenue Service (“IRS”) issued Notice 2023-54 (“Notice”) that provides relief from Code Sec. 401(a)(9) required minimum distribution (“RMD”) compliance for certain 2023 lifetime and post-death distributions to participants and beneficiaries under individual retirement accounts (“IRAs”) and employer plans. </a:t>
            </a:r>
          </a:p>
          <a:p>
            <a:pPr marL="658368" lvl="1" indent="-457200">
              <a:buFont typeface="Arial" panose="020B0604020202020204" pitchFamily="34" charset="0"/>
              <a:buChar char="•"/>
            </a:pPr>
            <a:r>
              <a:rPr lang="en-US" sz="2000" dirty="0"/>
              <a:t>Generally follows similar prior guidance (Notice 2020-51 and Notice 2022-53.) </a:t>
            </a:r>
          </a:p>
          <a:p>
            <a:endParaRPr lang="en-US" sz="2400" dirty="0"/>
          </a:p>
        </p:txBody>
      </p:sp>
      <p:pic>
        <p:nvPicPr>
          <p:cNvPr id="10" name="Picture Placeholder 9" descr="A white building with a dome and stairs&#10;&#10;Description automatically generated">
            <a:extLst>
              <a:ext uri="{FF2B5EF4-FFF2-40B4-BE49-F238E27FC236}">
                <a16:creationId xmlns:a16="http://schemas.microsoft.com/office/drawing/2014/main" id="{2ADA2A9F-C3BB-216F-26F0-2AF8C8C9FE3F}"/>
              </a:ext>
            </a:extLst>
          </p:cNvPr>
          <p:cNvPicPr>
            <a:picLocks noGrp="1" noChangeAspect="1"/>
          </p:cNvPicPr>
          <p:nvPr>
            <p:ph type="pic" sz="quarter" idx="11"/>
          </p:nvPr>
        </p:nvPicPr>
        <p:blipFill rotWithShape="1">
          <a:blip r:embed="rId3"/>
          <a:srcRect l="31711" r="31711"/>
          <a:stretch/>
        </p:blipFill>
        <p:spPr/>
      </p:pic>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pPr>
              <a:spcAft>
                <a:spcPts val="600"/>
              </a:spcAft>
            </a:pPr>
            <a:fld id="{3A98EE3D-8CD1-4C3F-BD1C-C98C9596463C}" type="slidenum">
              <a:rPr lang="en-US" smtClean="0"/>
              <a:pPr>
                <a:spcAft>
                  <a:spcPts val="600"/>
                </a:spcAft>
              </a:pPr>
              <a:t>57</a:t>
            </a:fld>
            <a:endParaRPr lang="en-US"/>
          </a:p>
        </p:txBody>
      </p:sp>
      <p:sp>
        <p:nvSpPr>
          <p:cNvPr id="4" name="TextBox 3">
            <a:extLst>
              <a:ext uri="{FF2B5EF4-FFF2-40B4-BE49-F238E27FC236}">
                <a16:creationId xmlns:a16="http://schemas.microsoft.com/office/drawing/2014/main" id="{51330041-41A4-0ADC-6DE7-8D8FC1AAEDE2}"/>
              </a:ext>
            </a:extLst>
          </p:cNvPr>
          <p:cNvSpPr txBox="1"/>
          <p:nvPr/>
        </p:nvSpPr>
        <p:spPr>
          <a:xfrm>
            <a:off x="4602737" y="1764728"/>
            <a:ext cx="5542748" cy="763899"/>
          </a:xfrm>
          <a:prstGeom prst="rect">
            <a:avLst/>
          </a:prstGeom>
        </p:spPr>
        <p:txBody>
          <a:bodyPr vert="horz" lIns="91440" tIns="91440" rIns="91440" bIns="0" rtlCol="0">
            <a:normAutofit/>
          </a:bodyPr>
          <a:lstStyle/>
          <a:p>
            <a:pPr>
              <a:spcAft>
                <a:spcPts val="600"/>
              </a:spcAft>
              <a:buClr>
                <a:schemeClr val="accent1"/>
              </a:buClr>
              <a:buSzPct val="100000"/>
            </a:pPr>
            <a:endParaRPr lang="en-US" sz="2400" b="1" dirty="0">
              <a:solidFill>
                <a:schemeClr val="accent1"/>
              </a:solidFill>
            </a:endParaRPr>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21029" y="479933"/>
            <a:ext cx="8720359" cy="977392"/>
          </a:xfrm>
        </p:spPr>
        <p:txBody>
          <a:bodyPr vert="horz" lIns="91440" tIns="45720" rIns="91440" bIns="45720" rtlCol="0" anchor="b">
            <a:normAutofit/>
          </a:bodyPr>
          <a:lstStyle/>
          <a:p>
            <a:r>
              <a:rPr lang="en-US" sz="2800" dirty="0"/>
              <a:t>Retirement Plan Required Minimum Distribution (RMD) Relief for Secure 2.0 Changes</a:t>
            </a:r>
          </a:p>
        </p:txBody>
      </p:sp>
    </p:spTree>
    <p:extLst>
      <p:ext uri="{BB962C8B-B14F-4D97-AF65-F5344CB8AC3E}">
        <p14:creationId xmlns:p14="http://schemas.microsoft.com/office/powerpoint/2010/main" val="4223628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41147E4-5577-0E2A-155D-85702831D96D}"/>
              </a:ext>
            </a:extLst>
          </p:cNvPr>
          <p:cNvSpPr>
            <a:spLocks noGrp="1"/>
          </p:cNvSpPr>
          <p:nvPr>
            <p:ph type="pic" sz="quarter" idx="11"/>
          </p:nvPr>
        </p:nvSpPr>
        <p:spPr/>
      </p:sp>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pPr>
              <a:spcAft>
                <a:spcPts val="600"/>
              </a:spcAft>
            </a:pPr>
            <a:fld id="{3A98EE3D-8CD1-4C3F-BD1C-C98C9596463C}" type="slidenum">
              <a:rPr lang="en-US" smtClean="0"/>
              <a:pPr>
                <a:spcAft>
                  <a:spcPts val="600"/>
                </a:spcAft>
              </a:pPr>
              <a:t>58</a:t>
            </a:fld>
            <a:endParaRPr lang="en-US"/>
          </a:p>
        </p:txBody>
      </p:sp>
      <p:sp>
        <p:nvSpPr>
          <p:cNvPr id="4" name="TextBox 3">
            <a:extLst>
              <a:ext uri="{FF2B5EF4-FFF2-40B4-BE49-F238E27FC236}">
                <a16:creationId xmlns:a16="http://schemas.microsoft.com/office/drawing/2014/main" id="{51330041-41A4-0ADC-6DE7-8D8FC1AAEDE2}"/>
              </a:ext>
            </a:extLst>
          </p:cNvPr>
          <p:cNvSpPr txBox="1"/>
          <p:nvPr/>
        </p:nvSpPr>
        <p:spPr>
          <a:xfrm>
            <a:off x="4602737" y="1764728"/>
            <a:ext cx="5542748" cy="763899"/>
          </a:xfrm>
          <a:prstGeom prst="rect">
            <a:avLst/>
          </a:prstGeom>
        </p:spPr>
        <p:txBody>
          <a:bodyPr vert="horz" lIns="91440" tIns="91440" rIns="91440" bIns="0" rtlCol="0">
            <a:normAutofit/>
          </a:bodyPr>
          <a:lstStyle/>
          <a:p>
            <a:pPr>
              <a:spcAft>
                <a:spcPts val="600"/>
              </a:spcAft>
              <a:buClr>
                <a:schemeClr val="accent1"/>
              </a:buClr>
              <a:buSzPct val="100000"/>
            </a:pPr>
            <a:endParaRPr lang="en-US" sz="2400" b="1" dirty="0">
              <a:solidFill>
                <a:schemeClr val="accent1"/>
              </a:solidFill>
            </a:endParaRPr>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21029" y="479933"/>
            <a:ext cx="8720359" cy="977392"/>
          </a:xfrm>
        </p:spPr>
        <p:txBody>
          <a:bodyPr vert="horz" lIns="91440" tIns="45720" rIns="91440" bIns="45720" rtlCol="0" anchor="b">
            <a:normAutofit/>
          </a:bodyPr>
          <a:lstStyle/>
          <a:p>
            <a:r>
              <a:rPr lang="en-US" sz="2800" dirty="0"/>
              <a:t>Retirement Plan Required Minimum Distribution (RMD) Relief for Secure 2.0 Changes</a:t>
            </a:r>
          </a:p>
        </p:txBody>
      </p:sp>
      <p:sp>
        <p:nvSpPr>
          <p:cNvPr id="3" name="TextBox 2">
            <a:extLst>
              <a:ext uri="{FF2B5EF4-FFF2-40B4-BE49-F238E27FC236}">
                <a16:creationId xmlns:a16="http://schemas.microsoft.com/office/drawing/2014/main" id="{120112E5-8383-FE23-2D5A-2C853C6951AA}"/>
              </a:ext>
            </a:extLst>
          </p:cNvPr>
          <p:cNvSpPr txBox="1"/>
          <p:nvPr/>
        </p:nvSpPr>
        <p:spPr>
          <a:xfrm>
            <a:off x="437470" y="1364517"/>
            <a:ext cx="6096000" cy="458523"/>
          </a:xfrm>
          <a:prstGeom prst="rect">
            <a:avLst/>
          </a:prstGeom>
          <a:noFill/>
        </p:spPr>
        <p:txBody>
          <a:bodyPr wrap="square">
            <a:spAutoFit/>
          </a:bodyPr>
          <a:lstStyle/>
          <a:p>
            <a:pPr>
              <a:lnSpc>
                <a:spcPct val="120000"/>
              </a:lnSpc>
            </a:pPr>
            <a:r>
              <a:rPr lang="en-US" sz="2200" b="1" dirty="0">
                <a:solidFill>
                  <a:schemeClr val="accent6"/>
                </a:solidFill>
              </a:rPr>
              <a:t>Summary:</a:t>
            </a:r>
          </a:p>
        </p:txBody>
      </p:sp>
      <p:sp>
        <p:nvSpPr>
          <p:cNvPr id="7" name="Text Placeholder 6">
            <a:extLst>
              <a:ext uri="{FF2B5EF4-FFF2-40B4-BE49-F238E27FC236}">
                <a16:creationId xmlns:a16="http://schemas.microsoft.com/office/drawing/2014/main" id="{EAB93A13-C860-A415-64DA-E4C726E3252E}"/>
              </a:ext>
            </a:extLst>
          </p:cNvPr>
          <p:cNvSpPr>
            <a:spLocks noGrp="1"/>
          </p:cNvSpPr>
          <p:nvPr>
            <p:ph type="body" sz="quarter" idx="16"/>
          </p:nvPr>
        </p:nvSpPr>
        <p:spPr>
          <a:xfrm>
            <a:off x="421029" y="1764728"/>
            <a:ext cx="7894296" cy="5162550"/>
          </a:xfrm>
        </p:spPr>
        <p:txBody>
          <a:bodyPr>
            <a:normAutofit lnSpcReduction="10000"/>
          </a:bodyPr>
          <a:lstStyle/>
          <a:p>
            <a:pPr marL="342900" indent="-342900">
              <a:lnSpc>
                <a:spcPct val="120000"/>
              </a:lnSpc>
              <a:spcBef>
                <a:spcPts val="0"/>
              </a:spcBef>
              <a:spcAft>
                <a:spcPts val="0"/>
              </a:spcAft>
              <a:buFont typeface="Wingdings" panose="05000000000000000000" pitchFamily="2" charset="2"/>
              <a:buChar char="§"/>
            </a:pPr>
            <a:r>
              <a:rPr lang="en-US" sz="2000" dirty="0"/>
              <a:t>The pending RMD regulations (for all plan types) will not be effective before the 2024 distribution calendar year</a:t>
            </a:r>
          </a:p>
          <a:p>
            <a:pPr marL="342900" indent="-342900">
              <a:lnSpc>
                <a:spcPct val="120000"/>
              </a:lnSpc>
              <a:spcBef>
                <a:spcPts val="0"/>
              </a:spcBef>
              <a:spcAft>
                <a:spcPts val="0"/>
              </a:spcAft>
              <a:buFont typeface="Wingdings" panose="05000000000000000000" pitchFamily="2" charset="2"/>
              <a:buChar char="§"/>
            </a:pPr>
            <a:r>
              <a:rPr lang="en-US" sz="2000" dirty="0"/>
              <a:t>Relief for errors with respect to the Setting Every Community Up for Retirement Enhancement (“SECURE”) 2.0 “required beginning date” change, including:</a:t>
            </a:r>
          </a:p>
          <a:p>
            <a:pPr marL="909828" lvl="3" indent="-342900">
              <a:lnSpc>
                <a:spcPct val="120000"/>
              </a:lnSpc>
              <a:spcBef>
                <a:spcPts val="0"/>
              </a:spcBef>
              <a:spcAft>
                <a:spcPts val="0"/>
              </a:spcAft>
              <a:buFont typeface="Arial" panose="020B0604020202020204" pitchFamily="34" charset="0"/>
              <a:buChar char="•"/>
            </a:pPr>
            <a:r>
              <a:rPr lang="en-US" sz="2000" dirty="0"/>
              <a:t>extending the 60-day indirect rollover period through September 30, 2023</a:t>
            </a:r>
          </a:p>
          <a:p>
            <a:pPr marL="909828" lvl="3" indent="-342900">
              <a:lnSpc>
                <a:spcPct val="120000"/>
              </a:lnSpc>
              <a:spcBef>
                <a:spcPts val="0"/>
              </a:spcBef>
              <a:spcAft>
                <a:spcPts val="0"/>
              </a:spcAft>
              <a:buFont typeface="Arial" panose="020B0604020202020204" pitchFamily="34" charset="0"/>
              <a:buChar char="•"/>
            </a:pPr>
            <a:r>
              <a:rPr lang="en-US" sz="2000" dirty="0"/>
              <a:t>relief from the one-per-12-month IRA indirect rollover limitation, and </a:t>
            </a:r>
          </a:p>
          <a:p>
            <a:pPr marL="909828" lvl="3" indent="-342900">
              <a:lnSpc>
                <a:spcPct val="120000"/>
              </a:lnSpc>
              <a:spcBef>
                <a:spcPts val="0"/>
              </a:spcBef>
              <a:spcAft>
                <a:spcPts val="0"/>
              </a:spcAft>
              <a:buFont typeface="Arial" panose="020B0604020202020204" pitchFamily="34" charset="0"/>
              <a:buChar char="•"/>
            </a:pPr>
            <a:r>
              <a:rPr lang="en-US" sz="2000" dirty="0"/>
              <a:t>plan sponsor relief for noncompliance with Code Secs. 401(a)(31), 402(f), and 3405(c) withholding; and</a:t>
            </a:r>
          </a:p>
          <a:p>
            <a:pPr marL="342900" lvl="1" indent="-342900">
              <a:lnSpc>
                <a:spcPct val="130000"/>
              </a:lnSpc>
              <a:spcBef>
                <a:spcPts val="0"/>
              </a:spcBef>
              <a:spcAft>
                <a:spcPts val="0"/>
              </a:spcAft>
              <a:buClr>
                <a:schemeClr val="accent1"/>
              </a:buClr>
              <a:buSzPct val="100000"/>
              <a:buFont typeface="Wingdings" panose="05000000000000000000" pitchFamily="2" charset="2"/>
              <a:buChar char="§"/>
            </a:pPr>
            <a:r>
              <a:rPr lang="en-US" sz="2000" dirty="0"/>
              <a:t>No 2023 RMD payments need to be made for beneficiaries receiving “specified RMD” payments (“at least as rapidly” rule relief).</a:t>
            </a:r>
          </a:p>
          <a:p>
            <a:pPr marL="909828" lvl="3" indent="-342900">
              <a:lnSpc>
                <a:spcPct val="120000"/>
              </a:lnSpc>
              <a:spcBef>
                <a:spcPts val="0"/>
              </a:spcBef>
              <a:spcAft>
                <a:spcPts val="0"/>
              </a:spcAft>
              <a:buFont typeface="Arial" panose="020B0604020202020204" pitchFamily="34" charset="0"/>
              <a:buChar char="•"/>
            </a:pPr>
            <a:endParaRPr lang="en-US" sz="2000" dirty="0"/>
          </a:p>
          <a:p>
            <a:endParaRPr lang="en-US" sz="2400" dirty="0"/>
          </a:p>
        </p:txBody>
      </p:sp>
    </p:spTree>
    <p:extLst>
      <p:ext uri="{BB962C8B-B14F-4D97-AF65-F5344CB8AC3E}">
        <p14:creationId xmlns:p14="http://schemas.microsoft.com/office/powerpoint/2010/main" val="32901724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white building with a dome and stairs&#10;&#10;Description automatically generated">
            <a:extLst>
              <a:ext uri="{FF2B5EF4-FFF2-40B4-BE49-F238E27FC236}">
                <a16:creationId xmlns:a16="http://schemas.microsoft.com/office/drawing/2014/main" id="{2ADA2A9F-C3BB-216F-26F0-2AF8C8C9FE3F}"/>
              </a:ext>
            </a:extLst>
          </p:cNvPr>
          <p:cNvPicPr>
            <a:picLocks noGrp="1" noChangeAspect="1"/>
          </p:cNvPicPr>
          <p:nvPr>
            <p:ph type="pic" sz="quarter" idx="11"/>
          </p:nvPr>
        </p:nvPicPr>
        <p:blipFill rotWithShape="1">
          <a:blip r:embed="rId3">
            <a:alphaModFix amt="35000"/>
          </a:blip>
          <a:srcRect l="31711" r="31711"/>
          <a:stretch/>
        </p:blipFill>
        <p:spPr/>
      </p:pic>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pPr>
              <a:spcAft>
                <a:spcPts val="600"/>
              </a:spcAft>
            </a:pPr>
            <a:fld id="{3A98EE3D-8CD1-4C3F-BD1C-C98C9596463C}" type="slidenum">
              <a:rPr lang="en-US" smtClean="0"/>
              <a:pPr>
                <a:spcAft>
                  <a:spcPts val="600"/>
                </a:spcAft>
              </a:pPr>
              <a:t>59</a:t>
            </a:fld>
            <a:endParaRPr lang="en-US"/>
          </a:p>
        </p:txBody>
      </p:sp>
      <p:sp>
        <p:nvSpPr>
          <p:cNvPr id="4" name="TextBox 3">
            <a:extLst>
              <a:ext uri="{FF2B5EF4-FFF2-40B4-BE49-F238E27FC236}">
                <a16:creationId xmlns:a16="http://schemas.microsoft.com/office/drawing/2014/main" id="{51330041-41A4-0ADC-6DE7-8D8FC1AAEDE2}"/>
              </a:ext>
            </a:extLst>
          </p:cNvPr>
          <p:cNvSpPr txBox="1"/>
          <p:nvPr/>
        </p:nvSpPr>
        <p:spPr>
          <a:xfrm>
            <a:off x="4602737" y="1764728"/>
            <a:ext cx="5542748" cy="763899"/>
          </a:xfrm>
          <a:prstGeom prst="rect">
            <a:avLst/>
          </a:prstGeom>
        </p:spPr>
        <p:txBody>
          <a:bodyPr vert="horz" lIns="91440" tIns="91440" rIns="91440" bIns="0" rtlCol="0">
            <a:normAutofit/>
          </a:bodyPr>
          <a:lstStyle/>
          <a:p>
            <a:pPr>
              <a:spcAft>
                <a:spcPts val="600"/>
              </a:spcAft>
              <a:buClr>
                <a:schemeClr val="accent1"/>
              </a:buClr>
              <a:buSzPct val="100000"/>
            </a:pPr>
            <a:endParaRPr lang="en-US" sz="2400" b="1" dirty="0">
              <a:solidFill>
                <a:schemeClr val="accent1"/>
              </a:solidFill>
            </a:endParaRPr>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21029" y="479933"/>
            <a:ext cx="8720359" cy="977392"/>
          </a:xfrm>
        </p:spPr>
        <p:txBody>
          <a:bodyPr vert="horz" lIns="91440" tIns="45720" rIns="91440" bIns="45720" rtlCol="0" anchor="b">
            <a:normAutofit/>
          </a:bodyPr>
          <a:lstStyle/>
          <a:p>
            <a:r>
              <a:rPr lang="en-US" sz="2800" dirty="0"/>
              <a:t>Retirement Plan Required Minimum Distribution (RMD) Relief for Secure 2.0 Changes</a:t>
            </a:r>
          </a:p>
        </p:txBody>
      </p:sp>
      <p:sp>
        <p:nvSpPr>
          <p:cNvPr id="3" name="TextBox 2">
            <a:extLst>
              <a:ext uri="{FF2B5EF4-FFF2-40B4-BE49-F238E27FC236}">
                <a16:creationId xmlns:a16="http://schemas.microsoft.com/office/drawing/2014/main" id="{120112E5-8383-FE23-2D5A-2C853C6951AA}"/>
              </a:ext>
            </a:extLst>
          </p:cNvPr>
          <p:cNvSpPr txBox="1"/>
          <p:nvPr/>
        </p:nvSpPr>
        <p:spPr>
          <a:xfrm>
            <a:off x="437470" y="1364517"/>
            <a:ext cx="6096000" cy="425245"/>
          </a:xfrm>
          <a:prstGeom prst="rect">
            <a:avLst/>
          </a:prstGeom>
          <a:noFill/>
        </p:spPr>
        <p:txBody>
          <a:bodyPr wrap="square">
            <a:spAutoFit/>
          </a:bodyPr>
          <a:lstStyle/>
          <a:p>
            <a:pPr>
              <a:lnSpc>
                <a:spcPct val="120000"/>
              </a:lnSpc>
            </a:pPr>
            <a:r>
              <a:rPr lang="en-US" sz="2000" b="1" dirty="0">
                <a:solidFill>
                  <a:schemeClr val="accent6"/>
                </a:solidFill>
              </a:rPr>
              <a:t>Delayed Effective Date of Final Regulations</a:t>
            </a:r>
          </a:p>
        </p:txBody>
      </p:sp>
      <p:sp>
        <p:nvSpPr>
          <p:cNvPr id="7" name="Text Placeholder 6">
            <a:extLst>
              <a:ext uri="{FF2B5EF4-FFF2-40B4-BE49-F238E27FC236}">
                <a16:creationId xmlns:a16="http://schemas.microsoft.com/office/drawing/2014/main" id="{EAB93A13-C860-A415-64DA-E4C726E3252E}"/>
              </a:ext>
            </a:extLst>
          </p:cNvPr>
          <p:cNvSpPr>
            <a:spLocks noGrp="1"/>
          </p:cNvSpPr>
          <p:nvPr>
            <p:ph type="body" sz="quarter" idx="16"/>
          </p:nvPr>
        </p:nvSpPr>
        <p:spPr>
          <a:xfrm>
            <a:off x="421029" y="1764728"/>
            <a:ext cx="5751171" cy="5162550"/>
          </a:xfrm>
        </p:spPr>
        <p:txBody>
          <a:bodyPr>
            <a:normAutofit/>
          </a:bodyPr>
          <a:lstStyle/>
          <a:p>
            <a:pPr marL="342900" indent="-342900">
              <a:lnSpc>
                <a:spcPct val="120000"/>
              </a:lnSpc>
              <a:spcBef>
                <a:spcPts val="0"/>
              </a:spcBef>
              <a:spcAft>
                <a:spcPts val="0"/>
              </a:spcAft>
              <a:buFont typeface="Wingdings" panose="05000000000000000000" pitchFamily="2" charset="2"/>
              <a:buChar char="§"/>
            </a:pPr>
            <a:r>
              <a:rPr lang="en-US" sz="2000" dirty="0"/>
              <a:t>the final RMD regulations and related provisions will apply no earlier than the 2024 distribution calendar year instead of the previously announced 2023 plan year (via Notice 2022-53). </a:t>
            </a:r>
          </a:p>
          <a:p>
            <a:pPr marL="726948" lvl="2" indent="-342900">
              <a:lnSpc>
                <a:spcPct val="120000"/>
              </a:lnSpc>
              <a:spcBef>
                <a:spcPts val="0"/>
              </a:spcBef>
              <a:spcAft>
                <a:spcPts val="0"/>
              </a:spcAft>
              <a:buFont typeface="Wingdings" panose="05000000000000000000" pitchFamily="2" charset="2"/>
              <a:buChar char="§"/>
            </a:pPr>
            <a:r>
              <a:rPr lang="en-US" sz="2000" dirty="0"/>
              <a:t>The proposed regulations were issued before the SECURE 2.0 Act and must </a:t>
            </a:r>
            <a:br>
              <a:rPr lang="en-US" sz="2000" dirty="0"/>
            </a:br>
            <a:r>
              <a:rPr lang="en-US" sz="2000" dirty="0"/>
              <a:t>be reviewed/updated for the law changes, and </a:t>
            </a:r>
          </a:p>
          <a:p>
            <a:pPr marL="726948" lvl="2" indent="-342900">
              <a:lnSpc>
                <a:spcPct val="120000"/>
              </a:lnSpc>
              <a:spcBef>
                <a:spcPts val="0"/>
              </a:spcBef>
              <a:spcAft>
                <a:spcPts val="0"/>
              </a:spcAft>
              <a:buFont typeface="Wingdings" panose="05000000000000000000" pitchFamily="2" charset="2"/>
              <a:buChar char="§"/>
            </a:pPr>
            <a:r>
              <a:rPr lang="en-US" sz="2000" dirty="0"/>
              <a:t>Without clear guidance (and </a:t>
            </a:r>
            <a:br>
              <a:rPr lang="en-US" sz="2000" dirty="0"/>
            </a:br>
            <a:r>
              <a:rPr lang="en-US" sz="2000" dirty="0"/>
              <a:t>model amendments), </a:t>
            </a:r>
            <a:br>
              <a:rPr lang="en-US" sz="2000" dirty="0"/>
            </a:br>
            <a:r>
              <a:rPr lang="en-US" sz="2000" dirty="0"/>
              <a:t>compliance is a challenge.</a:t>
            </a:r>
          </a:p>
          <a:p>
            <a:pPr marL="909828" lvl="3" indent="-342900">
              <a:lnSpc>
                <a:spcPct val="120000"/>
              </a:lnSpc>
              <a:spcBef>
                <a:spcPts val="0"/>
              </a:spcBef>
              <a:spcAft>
                <a:spcPts val="0"/>
              </a:spcAft>
              <a:buFont typeface="Arial" panose="020B0604020202020204" pitchFamily="34" charset="0"/>
              <a:buChar char="•"/>
            </a:pPr>
            <a:endParaRPr lang="en-US" sz="2000" dirty="0"/>
          </a:p>
          <a:p>
            <a:endParaRPr lang="en-US" sz="2400" dirty="0"/>
          </a:p>
        </p:txBody>
      </p:sp>
    </p:spTree>
    <p:extLst>
      <p:ext uri="{BB962C8B-B14F-4D97-AF65-F5344CB8AC3E}">
        <p14:creationId xmlns:p14="http://schemas.microsoft.com/office/powerpoint/2010/main" val="39841038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52D45C27-4F4D-5A89-8C52-CB8FC47BCEFF}"/>
              </a:ext>
            </a:extLst>
          </p:cNvPr>
          <p:cNvPicPr>
            <a:picLocks noGrp="1" noChangeAspect="1"/>
          </p:cNvPicPr>
          <p:nvPr>
            <p:ph type="pic" sz="quarter" idx="11"/>
          </p:nvPr>
        </p:nvPicPr>
        <p:blipFill rotWithShape="1">
          <a:blip r:embed="rId3"/>
          <a:srcRect l="38889" r="38889"/>
          <a:stretch/>
        </p:blipFill>
        <p:spPr/>
      </p:pic>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6062670" y="-2635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solidFill>
              <a:schemeClr val="accent1">
                <a:lumMod val="20000"/>
                <a:lumOff val="80000"/>
              </a:schemeClr>
            </a:solidFill>
            <a:prstDash val="solid"/>
            <a:miter/>
          </a:ln>
        </p:spPr>
        <p:txBody>
          <a:bodyPr rtlCol="0" anchor="ctr"/>
          <a:lstStyle/>
          <a:p>
            <a:endParaRPr lang="en-US" dirty="0"/>
          </a:p>
        </p:txBody>
      </p:sp>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21147" y="244997"/>
            <a:ext cx="7655263" cy="835660"/>
          </a:xfrm>
        </p:spPr>
        <p:txBody>
          <a:bodyPr>
            <a:normAutofit fontScale="90000"/>
          </a:bodyPr>
          <a:lstStyle/>
          <a:p>
            <a:r>
              <a:rPr lang="en-US" dirty="0">
                <a:solidFill>
                  <a:schemeClr val="accent1">
                    <a:lumMod val="75000"/>
                  </a:schemeClr>
                </a:solidFill>
              </a:rPr>
              <a:t>2024 ACA Affordability Alternative</a:t>
            </a:r>
          </a:p>
        </p:txBody>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424843" y="1907244"/>
            <a:ext cx="7426272" cy="4140205"/>
          </a:xfrm>
        </p:spPr>
        <p:txBody>
          <a:bodyPr>
            <a:normAutofit/>
          </a:bodyPr>
          <a:lstStyle/>
          <a:p>
            <a:pPr>
              <a:spcBef>
                <a:spcPts val="600"/>
              </a:spcBef>
              <a:spcAft>
                <a:spcPts val="0"/>
              </a:spcAft>
            </a:pPr>
            <a:r>
              <a:rPr lang="en-US" sz="2000" dirty="0"/>
              <a:t>Calendar year plans offering a medical plan option in </a:t>
            </a:r>
            <a:br>
              <a:rPr lang="en-US" sz="2000" dirty="0"/>
            </a:br>
            <a:r>
              <a:rPr lang="en-US" sz="2000" dirty="0"/>
              <a:t>2024 that costs employees no more than $101.93 per month for employee-only coverage will</a:t>
            </a:r>
          </a:p>
        </p:txBody>
      </p:sp>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6</a:t>
            </a:fld>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6904787" y="5156616"/>
            <a:ext cx="878334" cy="1705001"/>
          </a:xfrm>
          <a:prstGeom prst="rect">
            <a:avLst/>
          </a:prstGeom>
        </p:spPr>
      </p:pic>
      <p:sp>
        <p:nvSpPr>
          <p:cNvPr id="7" name="TextBox 6">
            <a:extLst>
              <a:ext uri="{FF2B5EF4-FFF2-40B4-BE49-F238E27FC236}">
                <a16:creationId xmlns:a16="http://schemas.microsoft.com/office/drawing/2014/main" id="{46A26926-3773-5064-A81C-94204D361FAE}"/>
              </a:ext>
            </a:extLst>
          </p:cNvPr>
          <p:cNvSpPr txBox="1"/>
          <p:nvPr/>
        </p:nvSpPr>
        <p:spPr>
          <a:xfrm>
            <a:off x="447273" y="1173231"/>
            <a:ext cx="7555903" cy="769441"/>
          </a:xfrm>
          <a:prstGeom prst="rect">
            <a:avLst/>
          </a:prstGeom>
          <a:noFill/>
        </p:spPr>
        <p:txBody>
          <a:bodyPr wrap="square">
            <a:spAutoFit/>
          </a:bodyPr>
          <a:lstStyle/>
          <a:p>
            <a:r>
              <a:rPr lang="en-US" sz="2200" b="1" dirty="0"/>
              <a:t>2024 Lowest-Cost Plan is no more than $101.93 per month (Federal Poverty Line Affordability Safe Harbor)</a:t>
            </a:r>
          </a:p>
        </p:txBody>
      </p:sp>
      <p:sp>
        <p:nvSpPr>
          <p:cNvPr id="9" name="TextBox 8">
            <a:extLst>
              <a:ext uri="{FF2B5EF4-FFF2-40B4-BE49-F238E27FC236}">
                <a16:creationId xmlns:a16="http://schemas.microsoft.com/office/drawing/2014/main" id="{73075EC8-8BEA-9064-B4FD-24CAA9613AD9}"/>
              </a:ext>
            </a:extLst>
          </p:cNvPr>
          <p:cNvSpPr txBox="1"/>
          <p:nvPr/>
        </p:nvSpPr>
        <p:spPr>
          <a:xfrm>
            <a:off x="416136" y="2889844"/>
            <a:ext cx="6487417" cy="3400931"/>
          </a:xfrm>
          <a:prstGeom prst="rect">
            <a:avLst/>
          </a:prstGeom>
          <a:noFill/>
        </p:spPr>
        <p:txBody>
          <a:bodyPr wrap="square">
            <a:spAutoFit/>
          </a:bodyPr>
          <a:lstStyle/>
          <a:p>
            <a:pPr marL="461963" indent="-461963">
              <a:spcBef>
                <a:spcPts val="600"/>
              </a:spcBef>
              <a:buFont typeface="Wingdings" panose="05000000000000000000" pitchFamily="2" charset="2"/>
              <a:buChar char="§"/>
            </a:pPr>
            <a:r>
              <a:rPr lang="en-US" sz="2000" dirty="0"/>
              <a:t>automatically meet the ACA affordability standard under the Federal Poverty Line Affordability Safe Harbor that deems coverage affordable for all FTEs (Full-Time Employees)</a:t>
            </a:r>
          </a:p>
          <a:p>
            <a:pPr marL="461963" indent="-461963">
              <a:spcBef>
                <a:spcPts val="600"/>
              </a:spcBef>
              <a:buFont typeface="Wingdings" panose="05000000000000000000" pitchFamily="2" charset="2"/>
              <a:buChar char="§"/>
            </a:pPr>
            <a:r>
              <a:rPr lang="en-US" sz="2000" dirty="0"/>
              <a:t>permit the employer to use Qualifying Offer method for streamlined ACA 1094 reporting.</a:t>
            </a:r>
          </a:p>
          <a:p>
            <a:pPr marL="919163" lvl="1" indent="-461963">
              <a:spcBef>
                <a:spcPts val="600"/>
              </a:spcBef>
              <a:buFont typeface="Wingdings" panose="05000000000000000000" pitchFamily="2" charset="2"/>
              <a:buChar char="§"/>
            </a:pPr>
            <a:r>
              <a:rPr lang="en-US" sz="2000" dirty="0"/>
              <a:t>For employees working in Alaska the rate </a:t>
            </a:r>
            <a:br>
              <a:rPr lang="en-US" sz="2000" dirty="0"/>
            </a:br>
            <a:r>
              <a:rPr lang="en-US" sz="2000" dirty="0"/>
              <a:t>is $127.31 per month, and the rate in </a:t>
            </a:r>
            <a:br>
              <a:rPr lang="en-US" sz="2000" dirty="0"/>
            </a:br>
            <a:r>
              <a:rPr lang="en-US" sz="2000" dirty="0"/>
              <a:t>Hawaii is $117.25 per month.</a:t>
            </a:r>
          </a:p>
          <a:p>
            <a:pPr marL="461963" indent="-461963">
              <a:spcBef>
                <a:spcPts val="600"/>
              </a:spcBef>
              <a:buFont typeface="Wingdings" panose="05000000000000000000" pitchFamily="2" charset="2"/>
              <a:buChar char="§"/>
            </a:pPr>
            <a:endParaRPr lang="en-US" sz="2000" dirty="0"/>
          </a:p>
        </p:txBody>
      </p:sp>
    </p:spTree>
    <p:extLst>
      <p:ext uri="{BB962C8B-B14F-4D97-AF65-F5344CB8AC3E}">
        <p14:creationId xmlns:p14="http://schemas.microsoft.com/office/powerpoint/2010/main" val="3113285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00C8FA9-45BB-4695-0E77-4F5D98058089}"/>
              </a:ext>
            </a:extLst>
          </p:cNvPr>
          <p:cNvSpPr>
            <a:spLocks noGrp="1"/>
          </p:cNvSpPr>
          <p:nvPr>
            <p:ph type="pic" sz="quarter" idx="11"/>
          </p:nvPr>
        </p:nvSpPr>
        <p:spPr/>
      </p:sp>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pPr>
              <a:spcAft>
                <a:spcPts val="600"/>
              </a:spcAft>
            </a:pPr>
            <a:fld id="{3A98EE3D-8CD1-4C3F-BD1C-C98C9596463C}" type="slidenum">
              <a:rPr lang="en-US" smtClean="0"/>
              <a:pPr>
                <a:spcAft>
                  <a:spcPts val="600"/>
                </a:spcAft>
              </a:pPr>
              <a:t>60</a:t>
            </a:fld>
            <a:endParaRPr lang="en-US"/>
          </a:p>
        </p:txBody>
      </p:sp>
      <p:sp>
        <p:nvSpPr>
          <p:cNvPr id="4" name="TextBox 3">
            <a:extLst>
              <a:ext uri="{FF2B5EF4-FFF2-40B4-BE49-F238E27FC236}">
                <a16:creationId xmlns:a16="http://schemas.microsoft.com/office/drawing/2014/main" id="{51330041-41A4-0ADC-6DE7-8D8FC1AAEDE2}"/>
              </a:ext>
            </a:extLst>
          </p:cNvPr>
          <p:cNvSpPr txBox="1"/>
          <p:nvPr/>
        </p:nvSpPr>
        <p:spPr>
          <a:xfrm>
            <a:off x="4602737" y="1764728"/>
            <a:ext cx="5542748" cy="763899"/>
          </a:xfrm>
          <a:prstGeom prst="rect">
            <a:avLst/>
          </a:prstGeom>
        </p:spPr>
        <p:txBody>
          <a:bodyPr vert="horz" lIns="91440" tIns="91440" rIns="91440" bIns="0" rtlCol="0">
            <a:normAutofit/>
          </a:bodyPr>
          <a:lstStyle/>
          <a:p>
            <a:pPr>
              <a:spcAft>
                <a:spcPts val="600"/>
              </a:spcAft>
              <a:buClr>
                <a:schemeClr val="accent1"/>
              </a:buClr>
              <a:buSzPct val="100000"/>
            </a:pPr>
            <a:endParaRPr lang="en-US" sz="2400" b="1" dirty="0">
              <a:solidFill>
                <a:schemeClr val="accent1"/>
              </a:solidFill>
            </a:endParaRPr>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21029" y="479933"/>
            <a:ext cx="8720359" cy="977392"/>
          </a:xfrm>
        </p:spPr>
        <p:txBody>
          <a:bodyPr vert="horz" lIns="91440" tIns="45720" rIns="91440" bIns="45720" rtlCol="0" anchor="b">
            <a:normAutofit/>
          </a:bodyPr>
          <a:lstStyle/>
          <a:p>
            <a:r>
              <a:rPr lang="en-US" sz="2800" dirty="0"/>
              <a:t>Retirement Plan Required Minimum Distribution (RMD) Relief for Secure 2.0 Changes</a:t>
            </a:r>
          </a:p>
        </p:txBody>
      </p:sp>
      <p:sp>
        <p:nvSpPr>
          <p:cNvPr id="3" name="TextBox 2">
            <a:extLst>
              <a:ext uri="{FF2B5EF4-FFF2-40B4-BE49-F238E27FC236}">
                <a16:creationId xmlns:a16="http://schemas.microsoft.com/office/drawing/2014/main" id="{120112E5-8383-FE23-2D5A-2C853C6951AA}"/>
              </a:ext>
            </a:extLst>
          </p:cNvPr>
          <p:cNvSpPr txBox="1"/>
          <p:nvPr/>
        </p:nvSpPr>
        <p:spPr>
          <a:xfrm>
            <a:off x="437469" y="1364517"/>
            <a:ext cx="8392205" cy="707886"/>
          </a:xfrm>
          <a:prstGeom prst="rect">
            <a:avLst/>
          </a:prstGeom>
          <a:noFill/>
        </p:spPr>
        <p:txBody>
          <a:bodyPr wrap="square">
            <a:spAutoFit/>
          </a:bodyPr>
          <a:lstStyle/>
          <a:p>
            <a:r>
              <a:rPr lang="en-US" sz="2000" b="1" dirty="0">
                <a:solidFill>
                  <a:schemeClr val="accent6"/>
                </a:solidFill>
              </a:rPr>
              <a:t>Changes to Required Beginning Date for Participants Born in 1951 (and are turning 72 this year)</a:t>
            </a:r>
          </a:p>
        </p:txBody>
      </p:sp>
      <p:sp>
        <p:nvSpPr>
          <p:cNvPr id="7" name="Text Placeholder 6">
            <a:extLst>
              <a:ext uri="{FF2B5EF4-FFF2-40B4-BE49-F238E27FC236}">
                <a16:creationId xmlns:a16="http://schemas.microsoft.com/office/drawing/2014/main" id="{EAB93A13-C860-A415-64DA-E4C726E3252E}"/>
              </a:ext>
            </a:extLst>
          </p:cNvPr>
          <p:cNvSpPr>
            <a:spLocks noGrp="1"/>
          </p:cNvSpPr>
          <p:nvPr>
            <p:ph type="body" sz="quarter" idx="16"/>
          </p:nvPr>
        </p:nvSpPr>
        <p:spPr>
          <a:xfrm>
            <a:off x="421029" y="2057400"/>
            <a:ext cx="8392204" cy="4869878"/>
          </a:xfrm>
        </p:spPr>
        <p:txBody>
          <a:bodyPr>
            <a:normAutofit/>
          </a:bodyPr>
          <a:lstStyle/>
          <a:p>
            <a:pPr marL="342900" indent="-342900">
              <a:spcBef>
                <a:spcPts val="0"/>
              </a:spcBef>
              <a:spcAft>
                <a:spcPts val="600"/>
              </a:spcAft>
              <a:buFont typeface="Wingdings" panose="05000000000000000000" pitchFamily="2" charset="2"/>
              <a:buChar char="§"/>
            </a:pPr>
            <a:r>
              <a:rPr lang="en-US" sz="1900" dirty="0"/>
              <a:t> For qualified plans, a distribution made between January 1, 2023, and July 31, 2023, that would otherwise have been an RMD but for the changes made by the SECURE 2.0 Act is not required to be treated as an eligible rollover distribution under Code Secs. 401(a)(31), 402(f), and 3405(c). </a:t>
            </a:r>
          </a:p>
          <a:p>
            <a:pPr marL="342900" indent="-342900">
              <a:spcBef>
                <a:spcPts val="0"/>
              </a:spcBef>
              <a:spcAft>
                <a:spcPts val="600"/>
              </a:spcAft>
              <a:buFont typeface="Wingdings" panose="05000000000000000000" pitchFamily="2" charset="2"/>
              <a:buChar char="§"/>
            </a:pPr>
            <a:r>
              <a:rPr lang="en-US" sz="1900" dirty="0"/>
              <a:t>For payments made during this period to participants born in 1951 (or such participant’s surviving spouse), this relief gives plan sponsors and recordkeepers the ability to retain the initial distribution and withholding treatment for mistaken RMD payments without concern about plan qualification, Code Sec.402(f) notice penalties, or under-withholding of federal income taxes.</a:t>
            </a:r>
          </a:p>
          <a:p>
            <a:pPr marL="342900" indent="-342900">
              <a:spcBef>
                <a:spcPts val="0"/>
              </a:spcBef>
              <a:spcAft>
                <a:spcPts val="600"/>
              </a:spcAft>
              <a:buFont typeface="Wingdings" panose="05000000000000000000" pitchFamily="2" charset="2"/>
              <a:buChar char="§"/>
            </a:pPr>
            <a:r>
              <a:rPr lang="en-US" sz="1900" dirty="0"/>
              <a:t>For plan participants (and their surviving spouses) who have already received distributions in 2023, the 60-day indirect rollover period was extended through September 30, 2023</a:t>
            </a:r>
          </a:p>
          <a:p>
            <a:pPr marL="909828" lvl="3" indent="-342900">
              <a:lnSpc>
                <a:spcPct val="120000"/>
              </a:lnSpc>
              <a:spcBef>
                <a:spcPts val="0"/>
              </a:spcBef>
              <a:spcAft>
                <a:spcPts val="0"/>
              </a:spcAft>
              <a:buFont typeface="Arial" panose="020B0604020202020204" pitchFamily="34" charset="0"/>
              <a:buChar char="•"/>
            </a:pPr>
            <a:endParaRPr lang="en-US" sz="2000" dirty="0"/>
          </a:p>
          <a:p>
            <a:endParaRPr lang="en-US" sz="2400" dirty="0"/>
          </a:p>
        </p:txBody>
      </p:sp>
    </p:spTree>
    <p:extLst>
      <p:ext uri="{BB962C8B-B14F-4D97-AF65-F5344CB8AC3E}">
        <p14:creationId xmlns:p14="http://schemas.microsoft.com/office/powerpoint/2010/main" val="286416145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white building with a dome and stairs&#10;&#10;Description automatically generated">
            <a:extLst>
              <a:ext uri="{FF2B5EF4-FFF2-40B4-BE49-F238E27FC236}">
                <a16:creationId xmlns:a16="http://schemas.microsoft.com/office/drawing/2014/main" id="{2ADA2A9F-C3BB-216F-26F0-2AF8C8C9FE3F}"/>
              </a:ext>
            </a:extLst>
          </p:cNvPr>
          <p:cNvPicPr>
            <a:picLocks noGrp="1" noChangeAspect="1"/>
          </p:cNvPicPr>
          <p:nvPr>
            <p:ph type="pic" sz="quarter" idx="11"/>
          </p:nvPr>
        </p:nvPicPr>
        <p:blipFill rotWithShape="1">
          <a:blip r:embed="rId3">
            <a:alphaModFix amt="35000"/>
          </a:blip>
          <a:srcRect l="31711" r="31711"/>
          <a:stretch/>
        </p:blipFill>
        <p:spPr/>
      </p:pic>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pPr>
              <a:spcAft>
                <a:spcPts val="600"/>
              </a:spcAft>
            </a:pPr>
            <a:fld id="{3A98EE3D-8CD1-4C3F-BD1C-C98C9596463C}" type="slidenum">
              <a:rPr lang="en-US" smtClean="0"/>
              <a:pPr>
                <a:spcAft>
                  <a:spcPts val="600"/>
                </a:spcAft>
              </a:pPr>
              <a:t>61</a:t>
            </a:fld>
            <a:endParaRPr lang="en-US"/>
          </a:p>
        </p:txBody>
      </p:sp>
      <p:sp>
        <p:nvSpPr>
          <p:cNvPr id="4" name="TextBox 3">
            <a:extLst>
              <a:ext uri="{FF2B5EF4-FFF2-40B4-BE49-F238E27FC236}">
                <a16:creationId xmlns:a16="http://schemas.microsoft.com/office/drawing/2014/main" id="{51330041-41A4-0ADC-6DE7-8D8FC1AAEDE2}"/>
              </a:ext>
            </a:extLst>
          </p:cNvPr>
          <p:cNvSpPr txBox="1"/>
          <p:nvPr/>
        </p:nvSpPr>
        <p:spPr>
          <a:xfrm>
            <a:off x="4602737" y="1764728"/>
            <a:ext cx="5542748" cy="763899"/>
          </a:xfrm>
          <a:prstGeom prst="rect">
            <a:avLst/>
          </a:prstGeom>
        </p:spPr>
        <p:txBody>
          <a:bodyPr vert="horz" lIns="91440" tIns="91440" rIns="91440" bIns="0" rtlCol="0">
            <a:normAutofit/>
          </a:bodyPr>
          <a:lstStyle/>
          <a:p>
            <a:pPr>
              <a:spcAft>
                <a:spcPts val="600"/>
              </a:spcAft>
              <a:buClr>
                <a:schemeClr val="accent1"/>
              </a:buClr>
              <a:buSzPct val="100000"/>
            </a:pPr>
            <a:endParaRPr lang="en-US" sz="2400" b="1" dirty="0">
              <a:solidFill>
                <a:schemeClr val="accent1"/>
              </a:solidFill>
            </a:endParaRPr>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21029" y="479933"/>
            <a:ext cx="8720359" cy="977392"/>
          </a:xfrm>
        </p:spPr>
        <p:txBody>
          <a:bodyPr vert="horz" lIns="91440" tIns="45720" rIns="91440" bIns="45720" rtlCol="0" anchor="b">
            <a:normAutofit/>
          </a:bodyPr>
          <a:lstStyle/>
          <a:p>
            <a:r>
              <a:rPr lang="en-US" sz="2800" dirty="0"/>
              <a:t>Retirement Plan Required Minimum Distribution (RMD) Relief for Secure 2.0 Changes</a:t>
            </a:r>
          </a:p>
        </p:txBody>
      </p:sp>
      <p:sp>
        <p:nvSpPr>
          <p:cNvPr id="3" name="TextBox 2">
            <a:extLst>
              <a:ext uri="{FF2B5EF4-FFF2-40B4-BE49-F238E27FC236}">
                <a16:creationId xmlns:a16="http://schemas.microsoft.com/office/drawing/2014/main" id="{120112E5-8383-FE23-2D5A-2C853C6951AA}"/>
              </a:ext>
            </a:extLst>
          </p:cNvPr>
          <p:cNvSpPr txBox="1"/>
          <p:nvPr/>
        </p:nvSpPr>
        <p:spPr>
          <a:xfrm>
            <a:off x="437469" y="1465609"/>
            <a:ext cx="5125131" cy="1015663"/>
          </a:xfrm>
          <a:prstGeom prst="rect">
            <a:avLst/>
          </a:prstGeom>
          <a:noFill/>
        </p:spPr>
        <p:txBody>
          <a:bodyPr wrap="square">
            <a:spAutoFit/>
          </a:bodyPr>
          <a:lstStyle/>
          <a:p>
            <a:r>
              <a:rPr lang="en-US" sz="2000" b="1" dirty="0">
                <a:solidFill>
                  <a:schemeClr val="accent6"/>
                </a:solidFill>
              </a:rPr>
              <a:t>Changes to Required Beginning Date for Participants Born in 1951 (and are turning 72 this year)</a:t>
            </a:r>
          </a:p>
        </p:txBody>
      </p:sp>
      <p:sp>
        <p:nvSpPr>
          <p:cNvPr id="7" name="Text Placeholder 6">
            <a:extLst>
              <a:ext uri="{FF2B5EF4-FFF2-40B4-BE49-F238E27FC236}">
                <a16:creationId xmlns:a16="http://schemas.microsoft.com/office/drawing/2014/main" id="{EAB93A13-C860-A415-64DA-E4C726E3252E}"/>
              </a:ext>
            </a:extLst>
          </p:cNvPr>
          <p:cNvSpPr>
            <a:spLocks noGrp="1"/>
          </p:cNvSpPr>
          <p:nvPr>
            <p:ph type="body" sz="quarter" idx="16"/>
          </p:nvPr>
        </p:nvSpPr>
        <p:spPr>
          <a:xfrm>
            <a:off x="421029" y="2618834"/>
            <a:ext cx="4379571" cy="3421080"/>
          </a:xfrm>
        </p:spPr>
        <p:txBody>
          <a:bodyPr>
            <a:normAutofit/>
          </a:bodyPr>
          <a:lstStyle/>
          <a:p>
            <a:pPr marL="342900" indent="-342900">
              <a:spcBef>
                <a:spcPts val="0"/>
              </a:spcBef>
              <a:spcAft>
                <a:spcPts val="600"/>
              </a:spcAft>
              <a:buFont typeface="Wingdings" panose="05000000000000000000" pitchFamily="2" charset="2"/>
              <a:buChar char="§"/>
            </a:pPr>
            <a:r>
              <a:rPr lang="en-US" sz="2000" dirty="0"/>
              <a:t>For Individual Retirement Account (IRA) owners (and their surviving spouses) who took an RMD between January 1, 2023, and July 31, 2023, the 60-day indirect rollover period was extended through September 30, 2023</a:t>
            </a:r>
          </a:p>
          <a:p>
            <a:pPr marL="909828" lvl="3" indent="-342900">
              <a:lnSpc>
                <a:spcPct val="120000"/>
              </a:lnSpc>
              <a:spcBef>
                <a:spcPts val="0"/>
              </a:spcBef>
              <a:spcAft>
                <a:spcPts val="0"/>
              </a:spcAft>
              <a:buFont typeface="Arial" panose="020B0604020202020204" pitchFamily="34" charset="0"/>
              <a:buChar char="•"/>
            </a:pPr>
            <a:endParaRPr lang="en-US" sz="2000" dirty="0"/>
          </a:p>
          <a:p>
            <a:endParaRPr lang="en-US" sz="2400" dirty="0"/>
          </a:p>
        </p:txBody>
      </p:sp>
    </p:spTree>
    <p:extLst>
      <p:ext uri="{BB962C8B-B14F-4D97-AF65-F5344CB8AC3E}">
        <p14:creationId xmlns:p14="http://schemas.microsoft.com/office/powerpoint/2010/main" val="13178387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3FD453A-E8DB-A091-0095-80B9DB71FC72}"/>
              </a:ext>
            </a:extLst>
          </p:cNvPr>
          <p:cNvSpPr>
            <a:spLocks noGrp="1"/>
          </p:cNvSpPr>
          <p:nvPr>
            <p:ph type="pic" sz="quarter" idx="11"/>
          </p:nvPr>
        </p:nvSpPr>
        <p:spPr/>
      </p:sp>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pPr>
              <a:spcAft>
                <a:spcPts val="600"/>
              </a:spcAft>
            </a:pPr>
            <a:fld id="{3A98EE3D-8CD1-4C3F-BD1C-C98C9596463C}" type="slidenum">
              <a:rPr lang="en-US" smtClean="0"/>
              <a:pPr>
                <a:spcAft>
                  <a:spcPts val="600"/>
                </a:spcAft>
              </a:pPr>
              <a:t>62</a:t>
            </a:fld>
            <a:endParaRPr lang="en-US"/>
          </a:p>
        </p:txBody>
      </p:sp>
      <p:sp>
        <p:nvSpPr>
          <p:cNvPr id="4" name="TextBox 3">
            <a:extLst>
              <a:ext uri="{FF2B5EF4-FFF2-40B4-BE49-F238E27FC236}">
                <a16:creationId xmlns:a16="http://schemas.microsoft.com/office/drawing/2014/main" id="{51330041-41A4-0ADC-6DE7-8D8FC1AAEDE2}"/>
              </a:ext>
            </a:extLst>
          </p:cNvPr>
          <p:cNvSpPr txBox="1"/>
          <p:nvPr/>
        </p:nvSpPr>
        <p:spPr>
          <a:xfrm>
            <a:off x="4602737" y="1764728"/>
            <a:ext cx="5542748" cy="763899"/>
          </a:xfrm>
          <a:prstGeom prst="rect">
            <a:avLst/>
          </a:prstGeom>
        </p:spPr>
        <p:txBody>
          <a:bodyPr vert="horz" lIns="91440" tIns="91440" rIns="91440" bIns="0" rtlCol="0">
            <a:normAutofit/>
          </a:bodyPr>
          <a:lstStyle/>
          <a:p>
            <a:pPr>
              <a:spcAft>
                <a:spcPts val="600"/>
              </a:spcAft>
              <a:buClr>
                <a:schemeClr val="accent1"/>
              </a:buClr>
              <a:buSzPct val="100000"/>
            </a:pPr>
            <a:endParaRPr lang="en-US" sz="2400" b="1" dirty="0">
              <a:solidFill>
                <a:schemeClr val="accent1"/>
              </a:solidFill>
            </a:endParaRPr>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21029" y="479933"/>
            <a:ext cx="8720359" cy="977392"/>
          </a:xfrm>
        </p:spPr>
        <p:txBody>
          <a:bodyPr vert="horz" lIns="91440" tIns="45720" rIns="91440" bIns="45720" rtlCol="0" anchor="b">
            <a:normAutofit/>
          </a:bodyPr>
          <a:lstStyle/>
          <a:p>
            <a:r>
              <a:rPr lang="en-US" sz="2800" dirty="0"/>
              <a:t>Retirement Plan Required Minimum Distribution (RMD) Relief for Secure 2.0 Changes</a:t>
            </a:r>
          </a:p>
        </p:txBody>
      </p:sp>
      <p:sp>
        <p:nvSpPr>
          <p:cNvPr id="3" name="TextBox 2">
            <a:extLst>
              <a:ext uri="{FF2B5EF4-FFF2-40B4-BE49-F238E27FC236}">
                <a16:creationId xmlns:a16="http://schemas.microsoft.com/office/drawing/2014/main" id="{120112E5-8383-FE23-2D5A-2C853C6951AA}"/>
              </a:ext>
            </a:extLst>
          </p:cNvPr>
          <p:cNvSpPr txBox="1"/>
          <p:nvPr/>
        </p:nvSpPr>
        <p:spPr>
          <a:xfrm>
            <a:off x="437469" y="1364517"/>
            <a:ext cx="8392205" cy="400110"/>
          </a:xfrm>
          <a:prstGeom prst="rect">
            <a:avLst/>
          </a:prstGeom>
          <a:noFill/>
        </p:spPr>
        <p:txBody>
          <a:bodyPr wrap="square">
            <a:spAutoFit/>
          </a:bodyPr>
          <a:lstStyle/>
          <a:p>
            <a:r>
              <a:rPr lang="en-US" sz="2000" b="1" dirty="0">
                <a:solidFill>
                  <a:schemeClr val="accent6"/>
                </a:solidFill>
              </a:rPr>
              <a:t>Relief for a “Specified RMD” to Comply with the 10-year Rule</a:t>
            </a:r>
          </a:p>
        </p:txBody>
      </p:sp>
      <p:sp>
        <p:nvSpPr>
          <p:cNvPr id="7" name="Text Placeholder 6">
            <a:extLst>
              <a:ext uri="{FF2B5EF4-FFF2-40B4-BE49-F238E27FC236}">
                <a16:creationId xmlns:a16="http://schemas.microsoft.com/office/drawing/2014/main" id="{EAB93A13-C860-A415-64DA-E4C726E3252E}"/>
              </a:ext>
            </a:extLst>
          </p:cNvPr>
          <p:cNvSpPr>
            <a:spLocks noGrp="1"/>
          </p:cNvSpPr>
          <p:nvPr>
            <p:ph type="body" sz="quarter" idx="16"/>
          </p:nvPr>
        </p:nvSpPr>
        <p:spPr>
          <a:xfrm>
            <a:off x="421029" y="1764626"/>
            <a:ext cx="7856196" cy="5093373"/>
          </a:xfrm>
        </p:spPr>
        <p:txBody>
          <a:bodyPr>
            <a:normAutofit fontScale="92500"/>
          </a:bodyPr>
          <a:lstStyle/>
          <a:p>
            <a:pPr marL="342900" indent="-342900">
              <a:spcBef>
                <a:spcPts val="0"/>
              </a:spcBef>
              <a:spcAft>
                <a:spcPts val="600"/>
              </a:spcAft>
              <a:buFont typeface="Wingdings" panose="05000000000000000000" pitchFamily="2" charset="2"/>
              <a:buChar char="§"/>
            </a:pPr>
            <a:r>
              <a:rPr lang="en-US" sz="2200" b="1" dirty="0"/>
              <a:t>Defined Contribution Plans that Do Not Make Specified RMDs for 2023. </a:t>
            </a:r>
          </a:p>
          <a:p>
            <a:pPr marL="544068" lvl="1" indent="-342900">
              <a:spcBef>
                <a:spcPts val="0"/>
              </a:spcBef>
              <a:spcAft>
                <a:spcPts val="600"/>
              </a:spcAft>
              <a:buFont typeface="Wingdings" panose="05000000000000000000" pitchFamily="2" charset="2"/>
              <a:buChar char="§"/>
            </a:pPr>
            <a:r>
              <a:rPr lang="en-US" sz="2200" dirty="0"/>
              <a:t>A defined contribution plan that fails to make a “specified RMD” will not be treated as having failed to satisfy Code Sec. 401(a)(9) merely because it does not make that distribution.</a:t>
            </a:r>
          </a:p>
          <a:p>
            <a:pPr marL="726948" lvl="2" indent="-342900">
              <a:spcBef>
                <a:spcPts val="0"/>
              </a:spcBef>
              <a:spcAft>
                <a:spcPts val="600"/>
              </a:spcAft>
              <a:buFont typeface="Wingdings" panose="05000000000000000000" pitchFamily="2" charset="2"/>
              <a:buChar char="§"/>
            </a:pPr>
            <a:r>
              <a:rPr lang="en-US" sz="2200" dirty="0"/>
              <a:t>No qualification failure, and no need for plan sponsors to make voluntary correction program (“VCP”) filings or self-correct, or otherwise provide participants with an explanation to assist with “reasonable cause” relief from the 25% excise tax penalty via Form 5329.</a:t>
            </a:r>
          </a:p>
          <a:p>
            <a:pPr marL="342900" indent="-342900">
              <a:spcBef>
                <a:spcPts val="0"/>
              </a:spcBef>
              <a:spcAft>
                <a:spcPts val="600"/>
              </a:spcAft>
              <a:buFont typeface="Wingdings" panose="05000000000000000000" pitchFamily="2" charset="2"/>
              <a:buChar char="§"/>
            </a:pPr>
            <a:r>
              <a:rPr lang="en-US" sz="2200" b="1" dirty="0"/>
              <a:t>Participant/Beneficiary Relief From 25% Excise Tax in 2023</a:t>
            </a:r>
          </a:p>
          <a:p>
            <a:pPr marL="726948" lvl="2" indent="-342900">
              <a:spcBef>
                <a:spcPts val="0"/>
              </a:spcBef>
              <a:spcAft>
                <a:spcPts val="600"/>
              </a:spcAft>
              <a:buFont typeface="Wingdings" panose="05000000000000000000" pitchFamily="2" charset="2"/>
              <a:buChar char="§"/>
            </a:pPr>
            <a:r>
              <a:rPr lang="en-US" sz="2200" dirty="0"/>
              <a:t>The IRS will not assert that an excise tax is due under Code Sec. 4974 to the extent a taxpayer does not take a specified RMD for 2023.</a:t>
            </a:r>
          </a:p>
          <a:p>
            <a:pPr marL="909828" lvl="3" indent="-342900">
              <a:lnSpc>
                <a:spcPct val="120000"/>
              </a:lnSpc>
              <a:spcBef>
                <a:spcPts val="0"/>
              </a:spcBef>
              <a:spcAft>
                <a:spcPts val="0"/>
              </a:spcAft>
              <a:buFont typeface="Arial" panose="020B0604020202020204" pitchFamily="34" charset="0"/>
              <a:buChar char="•"/>
            </a:pPr>
            <a:endParaRPr lang="en-US" sz="2000" dirty="0"/>
          </a:p>
          <a:p>
            <a:endParaRPr lang="en-US" sz="2400" dirty="0"/>
          </a:p>
        </p:txBody>
      </p:sp>
    </p:spTree>
    <p:extLst>
      <p:ext uri="{BB962C8B-B14F-4D97-AF65-F5344CB8AC3E}">
        <p14:creationId xmlns:p14="http://schemas.microsoft.com/office/powerpoint/2010/main" val="305905700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679567D-8DC9-33A2-EF3E-9B6982D37CEB}"/>
              </a:ext>
            </a:extLst>
          </p:cNvPr>
          <p:cNvSpPr>
            <a:spLocks noGrp="1"/>
          </p:cNvSpPr>
          <p:nvPr>
            <p:ph type="pic" sz="quarter" idx="11"/>
          </p:nvPr>
        </p:nvSpPr>
        <p:spPr/>
      </p:sp>
      <p:sp>
        <p:nvSpPr>
          <p:cNvPr id="6" name="Slide Number Placeholder 5" hidden="1">
            <a:extLst>
              <a:ext uri="{FF2B5EF4-FFF2-40B4-BE49-F238E27FC236}">
                <a16:creationId xmlns:a16="http://schemas.microsoft.com/office/drawing/2014/main" id="{50BB1CD4-3111-5E9F-7893-9B96015B8F4A}"/>
              </a:ext>
            </a:extLst>
          </p:cNvPr>
          <p:cNvSpPr>
            <a:spLocks noGrp="1"/>
          </p:cNvSpPr>
          <p:nvPr>
            <p:ph type="sldNum" sz="quarter" idx="4"/>
          </p:nvPr>
        </p:nvSpPr>
        <p:spPr/>
        <p:txBody>
          <a:bodyPr/>
          <a:lstStyle/>
          <a:p>
            <a:pPr>
              <a:spcAft>
                <a:spcPts val="600"/>
              </a:spcAft>
            </a:pPr>
            <a:fld id="{3A98EE3D-8CD1-4C3F-BD1C-C98C9596463C}" type="slidenum">
              <a:rPr lang="en-US" smtClean="0"/>
              <a:pPr>
                <a:spcAft>
                  <a:spcPts val="600"/>
                </a:spcAft>
              </a:pPr>
              <a:t>63</a:t>
            </a:fld>
            <a:endParaRPr lang="en-US"/>
          </a:p>
        </p:txBody>
      </p:sp>
      <p:sp>
        <p:nvSpPr>
          <p:cNvPr id="4" name="TextBox 3">
            <a:extLst>
              <a:ext uri="{FF2B5EF4-FFF2-40B4-BE49-F238E27FC236}">
                <a16:creationId xmlns:a16="http://schemas.microsoft.com/office/drawing/2014/main" id="{51330041-41A4-0ADC-6DE7-8D8FC1AAEDE2}"/>
              </a:ext>
            </a:extLst>
          </p:cNvPr>
          <p:cNvSpPr txBox="1"/>
          <p:nvPr/>
        </p:nvSpPr>
        <p:spPr>
          <a:xfrm>
            <a:off x="4602737" y="1764728"/>
            <a:ext cx="5542748" cy="763899"/>
          </a:xfrm>
          <a:prstGeom prst="rect">
            <a:avLst/>
          </a:prstGeom>
        </p:spPr>
        <p:txBody>
          <a:bodyPr vert="horz" lIns="91440" tIns="91440" rIns="91440" bIns="0" rtlCol="0">
            <a:normAutofit/>
          </a:bodyPr>
          <a:lstStyle/>
          <a:p>
            <a:pPr>
              <a:spcAft>
                <a:spcPts val="600"/>
              </a:spcAft>
              <a:buClr>
                <a:schemeClr val="accent1"/>
              </a:buClr>
              <a:buSzPct val="100000"/>
            </a:pPr>
            <a:endParaRPr lang="en-US" sz="2400" b="1" dirty="0">
              <a:solidFill>
                <a:schemeClr val="accent1"/>
              </a:solidFill>
            </a:endParaRPr>
          </a:p>
        </p:txBody>
      </p:sp>
      <p:sp>
        <p:nvSpPr>
          <p:cNvPr id="2" name="Title 1">
            <a:extLst>
              <a:ext uri="{FF2B5EF4-FFF2-40B4-BE49-F238E27FC236}">
                <a16:creationId xmlns:a16="http://schemas.microsoft.com/office/drawing/2014/main" id="{CFE87EE4-0F77-0173-AC5A-9FBAE6AE8B40}"/>
              </a:ext>
            </a:extLst>
          </p:cNvPr>
          <p:cNvSpPr>
            <a:spLocks noGrp="1"/>
          </p:cNvSpPr>
          <p:nvPr>
            <p:ph type="ctrTitle"/>
          </p:nvPr>
        </p:nvSpPr>
        <p:spPr>
          <a:xfrm>
            <a:off x="421029" y="479933"/>
            <a:ext cx="8720359" cy="977392"/>
          </a:xfrm>
        </p:spPr>
        <p:txBody>
          <a:bodyPr vert="horz" lIns="91440" tIns="45720" rIns="91440" bIns="45720" rtlCol="0" anchor="b">
            <a:normAutofit/>
          </a:bodyPr>
          <a:lstStyle/>
          <a:p>
            <a:r>
              <a:rPr lang="en-US" sz="2800" dirty="0"/>
              <a:t>Retirement Plan Required Minimum Distribution (RMD) Relief for Secure 2.0 Changes</a:t>
            </a:r>
          </a:p>
        </p:txBody>
      </p:sp>
      <p:sp>
        <p:nvSpPr>
          <p:cNvPr id="3" name="TextBox 2">
            <a:extLst>
              <a:ext uri="{FF2B5EF4-FFF2-40B4-BE49-F238E27FC236}">
                <a16:creationId xmlns:a16="http://schemas.microsoft.com/office/drawing/2014/main" id="{120112E5-8383-FE23-2D5A-2C853C6951AA}"/>
              </a:ext>
            </a:extLst>
          </p:cNvPr>
          <p:cNvSpPr txBox="1"/>
          <p:nvPr/>
        </p:nvSpPr>
        <p:spPr>
          <a:xfrm>
            <a:off x="437469" y="1364517"/>
            <a:ext cx="8392205" cy="400110"/>
          </a:xfrm>
          <a:prstGeom prst="rect">
            <a:avLst/>
          </a:prstGeom>
          <a:noFill/>
        </p:spPr>
        <p:txBody>
          <a:bodyPr wrap="square">
            <a:spAutoFit/>
          </a:bodyPr>
          <a:lstStyle/>
          <a:p>
            <a:r>
              <a:rPr lang="en-US" sz="2000" b="1" dirty="0">
                <a:solidFill>
                  <a:schemeClr val="accent6"/>
                </a:solidFill>
              </a:rPr>
              <a:t>Relief for a “Specified RMD” to Comply with the 10-year Rule</a:t>
            </a:r>
          </a:p>
        </p:txBody>
      </p:sp>
      <p:sp>
        <p:nvSpPr>
          <p:cNvPr id="7" name="Text Placeholder 6">
            <a:extLst>
              <a:ext uri="{FF2B5EF4-FFF2-40B4-BE49-F238E27FC236}">
                <a16:creationId xmlns:a16="http://schemas.microsoft.com/office/drawing/2014/main" id="{EAB93A13-C860-A415-64DA-E4C726E3252E}"/>
              </a:ext>
            </a:extLst>
          </p:cNvPr>
          <p:cNvSpPr>
            <a:spLocks noGrp="1"/>
          </p:cNvSpPr>
          <p:nvPr>
            <p:ph type="body" sz="quarter" idx="16"/>
          </p:nvPr>
        </p:nvSpPr>
        <p:spPr>
          <a:xfrm>
            <a:off x="421028" y="1764626"/>
            <a:ext cx="8551521" cy="5093373"/>
          </a:xfrm>
        </p:spPr>
        <p:txBody>
          <a:bodyPr>
            <a:normAutofit fontScale="92500" lnSpcReduction="10000"/>
          </a:bodyPr>
          <a:lstStyle/>
          <a:p>
            <a:pPr marL="342900" indent="-342900">
              <a:spcBef>
                <a:spcPts val="0"/>
              </a:spcBef>
              <a:spcAft>
                <a:spcPts val="600"/>
              </a:spcAft>
              <a:buFont typeface="Wingdings" panose="05000000000000000000" pitchFamily="2" charset="2"/>
              <a:buChar char="§"/>
            </a:pPr>
            <a:r>
              <a:rPr lang="en-US" sz="2000" b="1" dirty="0"/>
              <a:t>A “Specified RMD”  is any distribution that, under the proposed regulations, would be required to be made pursuant to Code Sec. 401(a)(9) in 2023 under a defined contribution plan or IRA that is subject to the rules of 401(a)(9)(H) for the year in which the employee/IRA owner (or designated beneficiary) died if that payment would be required to be made to:</a:t>
            </a:r>
          </a:p>
          <a:p>
            <a:pPr marL="726948" lvl="2" indent="-342900">
              <a:spcBef>
                <a:spcPts val="0"/>
              </a:spcBef>
              <a:spcAft>
                <a:spcPts val="600"/>
              </a:spcAft>
              <a:buFont typeface="Wingdings" panose="05000000000000000000" pitchFamily="2" charset="2"/>
              <a:buChar char="§"/>
            </a:pPr>
            <a:r>
              <a:rPr lang="en-US" sz="2000" dirty="0"/>
              <a:t>a designated beneficiary of an employee under the plan (or IRA owner) if (1) the employee (or IRA owner) died in 2020, 2021, or 2022 and on or after the employee’s (or IRA owner’s) required beginning date, and (2) the designated beneficiary is not taking lifetime or life expectancy payments pursuant to Code Sec. 401(a)(9)(B)(iii); or</a:t>
            </a:r>
          </a:p>
          <a:p>
            <a:pPr marL="726948" lvl="2" indent="-342900">
              <a:spcBef>
                <a:spcPts val="0"/>
              </a:spcBef>
              <a:spcAft>
                <a:spcPts val="600"/>
              </a:spcAft>
              <a:buFont typeface="Wingdings" panose="05000000000000000000" pitchFamily="2" charset="2"/>
              <a:buChar char="§"/>
            </a:pPr>
            <a:r>
              <a:rPr lang="en-US" sz="2000" dirty="0"/>
              <a:t>a beneficiary of an “eligible designated beneficiary” (including a designated beneficiary who is treated as an eligible designated beneficiary pursuant to section 401(b)(5) of the SECURE Act) if (1) the eligible designated beneficiary died in 2020, 2021, or 2022, and (2) that eligible designated beneficiary was taking lifetime or life expectancy payments pursuant to Code Sec. 401(a)(9)(B)(iii).</a:t>
            </a:r>
          </a:p>
          <a:p>
            <a:endParaRPr lang="en-US" sz="2400" dirty="0"/>
          </a:p>
        </p:txBody>
      </p:sp>
    </p:spTree>
    <p:extLst>
      <p:ext uri="{BB962C8B-B14F-4D97-AF65-F5344CB8AC3E}">
        <p14:creationId xmlns:p14="http://schemas.microsoft.com/office/powerpoint/2010/main" val="25507767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4786175" y="2179960"/>
            <a:ext cx="4067786" cy="1518315"/>
          </a:xfrm>
        </p:spPr>
        <p:txBody>
          <a:bodyPr/>
          <a:lstStyle/>
          <a:p>
            <a:r>
              <a:rPr lang="en-US" dirty="0"/>
              <a:t>Questions</a:t>
            </a:r>
          </a:p>
        </p:txBody>
      </p:sp>
      <p:pic>
        <p:nvPicPr>
          <p:cNvPr id="6" name="Picture Placeholder 5">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rotWithShape="1">
          <a:blip r:embed="rId3"/>
          <a:srcRect l="362" r="26135"/>
          <a:stretch/>
        </p:blipFill>
        <p:spPr>
          <a:xfrm>
            <a:off x="-1553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4894784" y="4249702"/>
            <a:ext cx="4067787" cy="2258013"/>
          </a:xfrm>
        </p:spPr>
        <p:txBody>
          <a:bodyPr/>
          <a:lstStyle/>
          <a:p>
            <a:endParaRPr lang="en-US" dirty="0"/>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2535705" y="1"/>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4786175" y="2179960"/>
            <a:ext cx="4067786" cy="1518315"/>
          </a:xfrm>
        </p:spPr>
        <p:txBody>
          <a:bodyPr/>
          <a:lstStyle/>
          <a:p>
            <a:r>
              <a:rPr lang="en-US" dirty="0"/>
              <a:t>Thank you</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3"/>
          <a:srcRect l="127" r="127"/>
          <a:stretch/>
        </p:blipFill>
        <p:spPr>
          <a:xfrm>
            <a:off x="-1553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4894784" y="4249702"/>
            <a:ext cx="4067787" cy="2258013"/>
          </a:xfrm>
        </p:spPr>
        <p:txBody>
          <a:bodyPr/>
          <a:lstStyle/>
          <a:p>
            <a:r>
              <a:rPr lang="en-US" sz="2000" dirty="0"/>
              <a:t>Thomas A. Conlon, Jr., Esq.</a:t>
            </a:r>
          </a:p>
          <a:p>
            <a:endParaRPr lang="en-US" dirty="0"/>
          </a:p>
          <a:p>
            <a:r>
              <a:rPr lang="en-US" dirty="0"/>
              <a:t>Hinman, Howard &amp; Kattell, LLP</a:t>
            </a:r>
          </a:p>
          <a:p>
            <a:r>
              <a:rPr lang="en-US" dirty="0"/>
              <a:t>PO Box 5250</a:t>
            </a:r>
          </a:p>
          <a:p>
            <a:r>
              <a:rPr lang="en-US" dirty="0"/>
              <a:t>Binghamton, NY 13902-5250</a:t>
            </a:r>
          </a:p>
          <a:p>
            <a:r>
              <a:rPr lang="en-US" dirty="0"/>
              <a:t>Direct Dial: 607-231-6744</a:t>
            </a:r>
          </a:p>
          <a:p>
            <a:r>
              <a:rPr lang="en-US" dirty="0"/>
              <a:t>E-mail: </a:t>
            </a:r>
            <a:r>
              <a:rPr lang="en-US" dirty="0" err="1"/>
              <a:t>tconlon</a:t>
            </a:r>
            <a:r>
              <a:rPr lang="en-US" dirty="0"/>
              <a:t>@ hhk.com</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2535705" y="1"/>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5" name="Picture 4" descr="A black and white logo&#10;&#10;Description automatically generated">
            <a:extLst>
              <a:ext uri="{FF2B5EF4-FFF2-40B4-BE49-F238E27FC236}">
                <a16:creationId xmlns:a16="http://schemas.microsoft.com/office/drawing/2014/main" id="{3516638F-EDB9-7582-48B6-60D7EA0014EF}"/>
              </a:ext>
            </a:extLst>
          </p:cNvPr>
          <p:cNvPicPr>
            <a:picLocks noChangeAspect="1"/>
          </p:cNvPicPr>
          <p:nvPr/>
        </p:nvPicPr>
        <p:blipFill>
          <a:blip r:embed="rId4"/>
          <a:stretch>
            <a:fillRect/>
          </a:stretch>
        </p:blipFill>
        <p:spPr>
          <a:xfrm>
            <a:off x="-1318143" y="334636"/>
            <a:ext cx="1822122" cy="655964"/>
          </a:xfrm>
          <a:prstGeom prst="rect">
            <a:avLst/>
          </a:prstGeom>
        </p:spPr>
      </p:pic>
    </p:spTree>
    <p:extLst>
      <p:ext uri="{BB962C8B-B14F-4D97-AF65-F5344CB8AC3E}">
        <p14:creationId xmlns:p14="http://schemas.microsoft.com/office/powerpoint/2010/main" val="19827035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52D45C27-4F4D-5A89-8C52-CB8FC47BCEFF}"/>
              </a:ext>
            </a:extLst>
          </p:cNvPr>
          <p:cNvPicPr>
            <a:picLocks noGrp="1" noChangeAspect="1"/>
          </p:cNvPicPr>
          <p:nvPr>
            <p:ph type="pic" sz="quarter" idx="11"/>
          </p:nvPr>
        </p:nvPicPr>
        <p:blipFill rotWithShape="1">
          <a:blip r:embed="rId3"/>
          <a:srcRect l="38889" r="38889"/>
          <a:stretch/>
        </p:blipFill>
        <p:spPr/>
      </p:pic>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6062670" y="-2635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solidFill>
              <a:schemeClr val="accent1">
                <a:lumMod val="20000"/>
                <a:lumOff val="80000"/>
              </a:schemeClr>
            </a:solidFill>
            <a:prstDash val="solid"/>
            <a:miter/>
          </a:ln>
        </p:spPr>
        <p:txBody>
          <a:bodyPr rtlCol="0" anchor="ctr"/>
          <a:lstStyle/>
          <a:p>
            <a:endParaRPr lang="en-US" dirty="0"/>
          </a:p>
        </p:txBody>
      </p:sp>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21147" y="244997"/>
            <a:ext cx="7655263" cy="835660"/>
          </a:xfrm>
        </p:spPr>
        <p:txBody>
          <a:bodyPr>
            <a:normAutofit fontScale="90000"/>
          </a:bodyPr>
          <a:lstStyle/>
          <a:p>
            <a:r>
              <a:rPr lang="en-US" dirty="0">
                <a:solidFill>
                  <a:schemeClr val="accent1">
                    <a:lumMod val="75000"/>
                  </a:schemeClr>
                </a:solidFill>
              </a:rPr>
              <a:t>2024 ACA Affordability Alternative</a:t>
            </a:r>
          </a:p>
        </p:txBody>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447274" y="2490802"/>
            <a:ext cx="6362829" cy="4140205"/>
          </a:xfrm>
        </p:spPr>
        <p:txBody>
          <a:bodyPr>
            <a:normAutofit/>
          </a:bodyPr>
          <a:lstStyle/>
          <a:p>
            <a:pPr>
              <a:lnSpc>
                <a:spcPct val="110000"/>
              </a:lnSpc>
              <a:spcBef>
                <a:spcPts val="600"/>
              </a:spcBef>
              <a:spcAft>
                <a:spcPts val="0"/>
              </a:spcAft>
            </a:pPr>
            <a:r>
              <a:rPr lang="en-US" sz="2000" dirty="0"/>
              <a:t>This approach applies an analysis of the lowest hourly rate of pay for hourly full-time employees and the lowest monthly salary for salaried full-time employees. While the calculation is straightforward and mostly routine now, employers should plan and prepare now to ensure they keep their plan “affordable” at the reduced rate </a:t>
            </a:r>
            <a:br>
              <a:rPr lang="en-US" sz="2000" dirty="0"/>
            </a:br>
            <a:r>
              <a:rPr lang="en-US" sz="2000" dirty="0"/>
              <a:t>of 8.39% for 2024.</a:t>
            </a:r>
          </a:p>
        </p:txBody>
      </p:sp>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7</a:t>
            </a:fld>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6904787" y="5156616"/>
            <a:ext cx="878334" cy="1705001"/>
          </a:xfrm>
          <a:prstGeom prst="rect">
            <a:avLst/>
          </a:prstGeom>
        </p:spPr>
      </p:pic>
      <p:sp>
        <p:nvSpPr>
          <p:cNvPr id="7" name="TextBox 6">
            <a:extLst>
              <a:ext uri="{FF2B5EF4-FFF2-40B4-BE49-F238E27FC236}">
                <a16:creationId xmlns:a16="http://schemas.microsoft.com/office/drawing/2014/main" id="{46A26926-3773-5064-A81C-94204D361FAE}"/>
              </a:ext>
            </a:extLst>
          </p:cNvPr>
          <p:cNvSpPr txBox="1"/>
          <p:nvPr/>
        </p:nvSpPr>
        <p:spPr>
          <a:xfrm>
            <a:off x="447273" y="1155813"/>
            <a:ext cx="7426271" cy="1107996"/>
          </a:xfrm>
          <a:prstGeom prst="rect">
            <a:avLst/>
          </a:prstGeom>
          <a:noFill/>
        </p:spPr>
        <p:txBody>
          <a:bodyPr wrap="square">
            <a:spAutoFit/>
          </a:bodyPr>
          <a:lstStyle/>
          <a:p>
            <a:r>
              <a:rPr lang="en-US" sz="2200" b="1" dirty="0"/>
              <a:t>When your 2024 Lowest-Cost Plan Exceeds $101.93 per month, consider using the Rate of Pay Affordability Safe Harbor</a:t>
            </a:r>
          </a:p>
        </p:txBody>
      </p:sp>
    </p:spTree>
    <p:extLst>
      <p:ext uri="{BB962C8B-B14F-4D97-AF65-F5344CB8AC3E}">
        <p14:creationId xmlns:p14="http://schemas.microsoft.com/office/powerpoint/2010/main" val="30218808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E2E99-1447-FA85-96BC-55F6EE143E04}"/>
              </a:ext>
            </a:extLst>
          </p:cNvPr>
          <p:cNvSpPr>
            <a:spLocks noGrp="1"/>
          </p:cNvSpPr>
          <p:nvPr>
            <p:ph type="ctrTitle"/>
          </p:nvPr>
        </p:nvSpPr>
        <p:spPr>
          <a:xfrm>
            <a:off x="3896178" y="548327"/>
            <a:ext cx="5054600" cy="884546"/>
          </a:xfrm>
        </p:spPr>
        <p:txBody>
          <a:bodyPr>
            <a:normAutofit fontScale="90000"/>
          </a:bodyPr>
          <a:lstStyle/>
          <a:p>
            <a:r>
              <a:rPr lang="en-US" dirty="0"/>
              <a:t>2024 ACA Noncompliance Penalties</a:t>
            </a:r>
          </a:p>
        </p:txBody>
      </p:sp>
      <p:sp>
        <p:nvSpPr>
          <p:cNvPr id="3" name="Subtitle 2">
            <a:extLst>
              <a:ext uri="{FF2B5EF4-FFF2-40B4-BE49-F238E27FC236}">
                <a16:creationId xmlns:a16="http://schemas.microsoft.com/office/drawing/2014/main" id="{571D11B8-19B3-0F21-D833-C1F727BFDDB4}"/>
              </a:ext>
            </a:extLst>
          </p:cNvPr>
          <p:cNvSpPr>
            <a:spLocks noGrp="1"/>
          </p:cNvSpPr>
          <p:nvPr>
            <p:ph type="subTitle" idx="1"/>
          </p:nvPr>
        </p:nvSpPr>
        <p:spPr>
          <a:xfrm>
            <a:off x="3896179" y="1432873"/>
            <a:ext cx="5054600" cy="763899"/>
          </a:xfrm>
        </p:spPr>
        <p:txBody>
          <a:bodyPr>
            <a:noAutofit/>
          </a:bodyPr>
          <a:lstStyle/>
          <a:p>
            <a:r>
              <a:rPr lang="en-US" sz="2200" b="1" dirty="0">
                <a:solidFill>
                  <a:schemeClr val="accent6">
                    <a:lumMod val="40000"/>
                    <a:lumOff val="60000"/>
                  </a:schemeClr>
                </a:solidFill>
              </a:rPr>
              <a:t>The 4980H(a) penalty amount increases to $247.50 or an annualized amount of $2,970 per employee</a:t>
            </a:r>
          </a:p>
          <a:p>
            <a:endParaRPr lang="en-US" dirty="0"/>
          </a:p>
        </p:txBody>
      </p:sp>
      <p:pic>
        <p:nvPicPr>
          <p:cNvPr id="7" name="Picture Placeholder 6">
            <a:extLst>
              <a:ext uri="{FF2B5EF4-FFF2-40B4-BE49-F238E27FC236}">
                <a16:creationId xmlns:a16="http://schemas.microsoft.com/office/drawing/2014/main" id="{BFE0B4FC-CA96-D189-F5C0-96A43830FCBD}"/>
              </a:ext>
            </a:extLst>
          </p:cNvPr>
          <p:cNvPicPr>
            <a:picLocks noGrp="1" noChangeAspect="1"/>
          </p:cNvPicPr>
          <p:nvPr>
            <p:ph type="pic" sz="quarter" idx="11"/>
          </p:nvPr>
        </p:nvPicPr>
        <p:blipFill rotWithShape="1">
          <a:blip r:embed="rId3"/>
          <a:srcRect l="23811" t="24085" r="16230" b="3080"/>
          <a:stretch/>
        </p:blipFill>
        <p:spPr>
          <a:xfrm>
            <a:off x="0" y="-2235"/>
            <a:ext cx="3765550" cy="6862275"/>
          </a:xfrm>
        </p:spPr>
      </p:pic>
      <p:sp>
        <p:nvSpPr>
          <p:cNvPr id="5" name="Text Placeholder 4">
            <a:extLst>
              <a:ext uri="{FF2B5EF4-FFF2-40B4-BE49-F238E27FC236}">
                <a16:creationId xmlns:a16="http://schemas.microsoft.com/office/drawing/2014/main" id="{27816DF3-A1A3-C5AB-9D91-D572E0C04F65}"/>
              </a:ext>
            </a:extLst>
          </p:cNvPr>
          <p:cNvSpPr>
            <a:spLocks noGrp="1"/>
          </p:cNvSpPr>
          <p:nvPr>
            <p:ph type="body" sz="quarter" idx="12"/>
          </p:nvPr>
        </p:nvSpPr>
        <p:spPr>
          <a:xfrm>
            <a:off x="3896178" y="3128895"/>
            <a:ext cx="5054600" cy="3435351"/>
          </a:xfrm>
        </p:spPr>
        <p:txBody>
          <a:bodyPr>
            <a:noAutofit/>
          </a:bodyPr>
          <a:lstStyle/>
          <a:p>
            <a:pPr lvl="1"/>
            <a:r>
              <a:rPr lang="en-US" sz="2000" dirty="0"/>
              <a:t>The IRS issues a 4980H(a) penalty when an organization fails to offer Minimum Essential Coverage (MEC) to at least 95% of its full-time employees for any month during the year and has at least one employee obtain a Premium Tax Credit (PTC) from a state or federal ACA health exchange</a:t>
            </a:r>
          </a:p>
        </p:txBody>
      </p:sp>
    </p:spTree>
    <p:extLst>
      <p:ext uri="{BB962C8B-B14F-4D97-AF65-F5344CB8AC3E}">
        <p14:creationId xmlns:p14="http://schemas.microsoft.com/office/powerpoint/2010/main" val="3341057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1BDDCA5-4C68-B63E-6C80-D4CF5EA3DBDE}"/>
              </a:ext>
            </a:extLst>
          </p:cNvPr>
          <p:cNvSpPr>
            <a:spLocks noGrp="1"/>
          </p:cNvSpPr>
          <p:nvPr>
            <p:ph type="pic" sz="quarter" idx="11"/>
          </p:nvPr>
        </p:nvSpPr>
        <p:spPr/>
      </p:sp>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433554" y="241660"/>
            <a:ext cx="7655263" cy="835660"/>
          </a:xfrm>
        </p:spPr>
        <p:txBody>
          <a:bodyPr>
            <a:normAutofit fontScale="90000"/>
          </a:bodyPr>
          <a:lstStyle/>
          <a:p>
            <a:r>
              <a:rPr lang="en-US" dirty="0">
                <a:solidFill>
                  <a:schemeClr val="accent1">
                    <a:lumMod val="75000"/>
                  </a:schemeClr>
                </a:solidFill>
              </a:rPr>
              <a:t>2024 ACA Affordability Alternative</a:t>
            </a:r>
          </a:p>
        </p:txBody>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433554" y="1570473"/>
            <a:ext cx="8425481" cy="4935188"/>
          </a:xfrm>
        </p:spPr>
        <p:txBody>
          <a:bodyPr>
            <a:noAutofit/>
          </a:bodyPr>
          <a:lstStyle/>
          <a:p>
            <a:pPr>
              <a:spcBef>
                <a:spcPts val="0"/>
              </a:spcBef>
              <a:spcAft>
                <a:spcPts val="1200"/>
              </a:spcAft>
            </a:pPr>
            <a:r>
              <a:rPr lang="en-US" sz="1900" dirty="0"/>
              <a:t>Acme Corporation employs 300 full-time employees. The company offers MEC to 250 of them, which is 83% of its workforce and below the ACA’s 95% requirement. One employee, who did not receive an offer of MEC, signed up for coverage through the New York State of Health marketplace. New York State of Health then issued a premium tax credit (PTC) to the employee for all 12 months of the year.</a:t>
            </a:r>
          </a:p>
          <a:p>
            <a:pPr>
              <a:spcBef>
                <a:spcPts val="0"/>
              </a:spcBef>
              <a:spcAft>
                <a:spcPts val="1200"/>
              </a:spcAft>
            </a:pPr>
            <a:r>
              <a:rPr lang="en-US" sz="1900" dirty="0"/>
              <a:t>When New York State of Health provided the employee with a PTC, it informed the IRS of the request. With PTC recipient information, the IRS then cross-references it with Acme Corporation’s 1095-C filings for the applicable tax year and identifies how many full-time employees it had so that it can calculate and assess a 4980H(a) penalty. It only takes one employee to trigger the entire full-time workforce, less the standard 30 exemption.</a:t>
            </a:r>
          </a:p>
          <a:p>
            <a:pPr>
              <a:spcBef>
                <a:spcPts val="0"/>
              </a:spcBef>
              <a:spcAft>
                <a:spcPts val="1200"/>
              </a:spcAft>
            </a:pPr>
            <a:r>
              <a:rPr lang="en-US" sz="1900" b="1" dirty="0"/>
              <a:t>As a result, Acme Corporation will be assessed a 4980H(a) penalty in the amount of $801,900. </a:t>
            </a:r>
          </a:p>
          <a:p>
            <a:pPr>
              <a:spcBef>
                <a:spcPts val="0"/>
              </a:spcBef>
              <a:spcAft>
                <a:spcPts val="600"/>
              </a:spcAft>
            </a:pPr>
            <a:r>
              <a:rPr lang="en-US" sz="2000" dirty="0"/>
              <a:t> </a:t>
            </a:r>
          </a:p>
        </p:txBody>
      </p:sp>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p:txBody>
          <a:bodyPr/>
          <a:lstStyle/>
          <a:p>
            <a:fld id="{3A98EE3D-8CD1-4C3F-BD1C-C98C9596463C}" type="slidenum">
              <a:rPr lang="en-US" smtClean="0"/>
              <a:pPr/>
              <a:t>9</a:t>
            </a:fld>
            <a:endParaRPr lang="en-US" dirty="0"/>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618325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945329" y="5410454"/>
            <a:ext cx="878334" cy="1458960"/>
          </a:xfrm>
          <a:prstGeom prst="rect">
            <a:avLst/>
          </a:prstGeom>
        </p:spPr>
      </p:pic>
      <p:sp>
        <p:nvSpPr>
          <p:cNvPr id="7" name="TextBox 6">
            <a:extLst>
              <a:ext uri="{FF2B5EF4-FFF2-40B4-BE49-F238E27FC236}">
                <a16:creationId xmlns:a16="http://schemas.microsoft.com/office/drawing/2014/main" id="{46A26926-3773-5064-A81C-94204D361FAE}"/>
              </a:ext>
            </a:extLst>
          </p:cNvPr>
          <p:cNvSpPr txBox="1"/>
          <p:nvPr/>
        </p:nvSpPr>
        <p:spPr>
          <a:xfrm>
            <a:off x="433554" y="1168737"/>
            <a:ext cx="8425482" cy="430887"/>
          </a:xfrm>
          <a:prstGeom prst="rect">
            <a:avLst/>
          </a:prstGeom>
          <a:noFill/>
        </p:spPr>
        <p:txBody>
          <a:bodyPr wrap="square">
            <a:spAutoFit/>
          </a:bodyPr>
          <a:lstStyle/>
          <a:p>
            <a:r>
              <a:rPr lang="en-US" sz="2200" b="1" dirty="0"/>
              <a:t>2023 4980H(a) Penalty Example</a:t>
            </a:r>
          </a:p>
        </p:txBody>
      </p:sp>
    </p:spTree>
    <p:extLst>
      <p:ext uri="{BB962C8B-B14F-4D97-AF65-F5344CB8AC3E}">
        <p14:creationId xmlns:p14="http://schemas.microsoft.com/office/powerpoint/2010/main" val="35300983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Custom">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997564FD-A068-4008-83B6-070AA4A47434}" vid="{E6A5A359-31DF-46AC-82A0-260451C80A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DACD227D-A683-415D-A610-20912E1CEA19}">
  <ds:schemaRefs>
    <ds:schemaRef ds:uri="http://schemas.microsoft.com/sharepoint/v3/contenttype/forms"/>
  </ds:schemaRefs>
</ds:datastoreItem>
</file>

<file path=customXml/itemProps2.xml><?xml version="1.0" encoding="utf-8"?>
<ds:datastoreItem xmlns:ds="http://schemas.openxmlformats.org/officeDocument/2006/customXml" ds:itemID="{9E5DFD21-F030-4913-A53B-53AB3DF1C0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E11EC4-AF13-4A6E-A5E0-5A264B291FD2}">
  <ds:schemaRefs>
    <ds:schemaRef ds:uri="http://schemas.microsoft.com/office/2006/metadata/properties"/>
    <ds:schemaRef ds:uri="http://schemas.microsoft.com/sharepoint/v3"/>
    <ds:schemaRef ds:uri="http://purl.org/dc/dcmitype/"/>
    <ds:schemaRef ds:uri="230e9df3-be65-4c73-a93b-d1236ebd677e"/>
    <ds:schemaRef ds:uri="16c05727-aa75-4e4a-9b5f-8a80a1165891"/>
    <ds:schemaRef ds:uri="http://purl.org/dc/terms/"/>
    <ds:schemaRef ds:uri="http://purl.org/dc/elements/1.1/"/>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71af3243-3dd4-4a8d-8c0d-dd76da1f02a5"/>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Classic corporate teach a course slides</Template>
  <TotalTime>1639</TotalTime>
  <Words>6617</Words>
  <Application>Microsoft Office PowerPoint</Application>
  <PresentationFormat>On-screen Show (4:3)</PresentationFormat>
  <Paragraphs>529</Paragraphs>
  <Slides>65</Slides>
  <Notes>65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Arial</vt:lpstr>
      <vt:lpstr>Book Antiqua</vt:lpstr>
      <vt:lpstr>Calibri</vt:lpstr>
      <vt:lpstr>Century Gothic</vt:lpstr>
      <vt:lpstr>Courier New</vt:lpstr>
      <vt:lpstr>Times New Roman</vt:lpstr>
      <vt:lpstr>Wingdings</vt:lpstr>
      <vt:lpstr>Custom</vt:lpstr>
      <vt:lpstr>Greater Binghamton  Chamber of Commerce  35th ANNUAL LABOR &amp; EMPLOYMENT LAW UPDATE</vt:lpstr>
      <vt:lpstr>Disclaimer</vt:lpstr>
      <vt:lpstr>Agenda  2024 Employee Benefits Update</vt:lpstr>
      <vt:lpstr>2024 Affordable Care Act Updates</vt:lpstr>
      <vt:lpstr>2024 Affordable Care Act Updates</vt:lpstr>
      <vt:lpstr>2024 ACA Affordability Alternative</vt:lpstr>
      <vt:lpstr>2024 ACA Affordability Alternative</vt:lpstr>
      <vt:lpstr>2024 ACA Noncompliance Penalties</vt:lpstr>
      <vt:lpstr>2024 ACA Affordability Alternative</vt:lpstr>
      <vt:lpstr>2024 ACA Noncompliance Penalties</vt:lpstr>
      <vt:lpstr>2024 ACA Affordability Alternative</vt:lpstr>
      <vt:lpstr>2024 ACA Noncompliance Penalties</vt:lpstr>
      <vt:lpstr>2024 ACA Noncompliance Penalties</vt:lpstr>
      <vt:lpstr>2024 ACA Noncompliance Penalties</vt:lpstr>
      <vt:lpstr>2024 ACA Noncompliance Penalties</vt:lpstr>
      <vt:lpstr>Other Healthcare Developments</vt:lpstr>
      <vt:lpstr>Other Healthcare Developments</vt:lpstr>
      <vt:lpstr>Other Healthcare Developments</vt:lpstr>
      <vt:lpstr>Other Healthcare Developments</vt:lpstr>
      <vt:lpstr>Upcoming  Compliance Deadlines</vt:lpstr>
      <vt:lpstr>Upcoming Compliance Deadlines</vt:lpstr>
      <vt:lpstr>Upcoming Compliance Deadlines</vt:lpstr>
      <vt:lpstr>Upcoming Compliance Deadlines</vt:lpstr>
      <vt:lpstr>Upcoming Compliance Deadlines</vt:lpstr>
      <vt:lpstr>Upcoming Compliance Deadlines</vt:lpstr>
      <vt:lpstr>Upcoming Compliance Deadlines</vt:lpstr>
      <vt:lpstr>Life and Disability: EOI Reminder</vt:lpstr>
      <vt:lpstr>Life and Disability: EOI Reminder</vt:lpstr>
      <vt:lpstr>Life and Disability: EOI Reminder</vt:lpstr>
      <vt:lpstr>Mental Health Parity and Addiction Equity Act (MHPAEA Developments)</vt:lpstr>
      <vt:lpstr>Mental Health Parity and Addiction  Equity Act (MHPAEA Developments)</vt:lpstr>
      <vt:lpstr>Mental Health Parity and Addiction Equity Act (MHPAEA Developments)</vt:lpstr>
      <vt:lpstr>Mental Health Parity and Addiction Equity Act (MHPAEA Developments)</vt:lpstr>
      <vt:lpstr>Mental Health Parity and Addiction  Equity Act (MHPAEA Developments)</vt:lpstr>
      <vt:lpstr>Mental Health Parity and Addiction Equity Act (MHPAEA Developments)</vt:lpstr>
      <vt:lpstr>Mental Health Parity and Addiction Equity Act (MHPAEA Developments)</vt:lpstr>
      <vt:lpstr>Mental Health Parity and Addiction Equity Act (MHPAEA Developments)</vt:lpstr>
      <vt:lpstr>Mental Health Parity and Addiction Equity Act (MHPAEA Developments)</vt:lpstr>
      <vt:lpstr>Mental Health Parity and Addiction Equity Act (MHPAEA Developments)</vt:lpstr>
      <vt:lpstr>Mental Health Parity and Addiction Equity Act (MHPAEA Developments)</vt:lpstr>
      <vt:lpstr>Secure 2.0 Highlights</vt:lpstr>
      <vt:lpstr>Secure 2.0 Highlights</vt:lpstr>
      <vt:lpstr>Secure 2.0 Highlights</vt:lpstr>
      <vt:lpstr>Secure 2.0 Highlights</vt:lpstr>
      <vt:lpstr>Secure 2.0 Highlights</vt:lpstr>
      <vt:lpstr>Secure 2.0 Highlights</vt:lpstr>
      <vt:lpstr>Secure 2.0 Highlights</vt:lpstr>
      <vt:lpstr>Secure 2.0 Highlights</vt:lpstr>
      <vt:lpstr>Secure 2.0 Highlights</vt:lpstr>
      <vt:lpstr>Secure 2.0 Highlights</vt:lpstr>
      <vt:lpstr>Secure 2.0 Highlights</vt:lpstr>
      <vt:lpstr>Secure 2.0 Highlights</vt:lpstr>
      <vt:lpstr>Secure 2.0 Highlights</vt:lpstr>
      <vt:lpstr>Secure 2.0 Highlights</vt:lpstr>
      <vt:lpstr>Secure 2.0 Highlights</vt:lpstr>
      <vt:lpstr>Retirement Plan  Required Minimum  Distribution (RMD)  Relief for Secure 2.0 Changes</vt:lpstr>
      <vt:lpstr>Retirement Plan Required Minimum Distribution (RMD) Relief for Secure 2.0 Changes</vt:lpstr>
      <vt:lpstr>Retirement Plan Required Minimum Distribution (RMD) Relief for Secure 2.0 Changes</vt:lpstr>
      <vt:lpstr>Retirement Plan Required Minimum Distribution (RMD) Relief for Secure 2.0 Changes</vt:lpstr>
      <vt:lpstr>Retirement Plan Required Minimum Distribution (RMD) Relief for Secure 2.0 Changes</vt:lpstr>
      <vt:lpstr>Retirement Plan Required Minimum Distribution (RMD) Relief for Secure 2.0 Changes</vt:lpstr>
      <vt:lpstr>Retirement Plan Required Minimum Distribution (RMD) Relief for Secure 2.0 Changes</vt:lpstr>
      <vt:lpstr>Retirement Plan Required Minimum Distribution (RMD) Relief for Secure 2.0 Changes</vt:lpstr>
      <vt:lpstr>Questions</vt:lpstr>
      <vt:lpstr>Thank you</vt:lpstr>
    </vt:vector>
  </TitlesOfParts>
  <Company>Hinman Howard and Kattell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Greater Binghamton  Chamber of Commerce  35th ANNUAL LABOR &amp; EMPLOYMENT LAW UPDATE</dc:title>
  <dc:creator>Hinman, Howard &amp; Kattell, LLP - dr2</dc:creator>
  <cp:lastModifiedBy>Hinman, Howard &amp; Kattell, LLP - dr2</cp:lastModifiedBy>
  <cp:revision>45</cp:revision>
  <cp:lastPrinted>2023-10-16T19:03:27Z</cp:lastPrinted>
  <dcterms:created xsi:type="dcterms:W3CDTF">2023-10-12T17:39:40Z</dcterms:created>
  <dcterms:modified xsi:type="dcterms:W3CDTF">2023-10-16T19:09:34Z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